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690" r:id="rId2"/>
    <p:sldId id="685" r:id="rId3"/>
    <p:sldId id="691" r:id="rId4"/>
    <p:sldId id="687" r:id="rId5"/>
    <p:sldId id="688" r:id="rId6"/>
    <p:sldId id="689" r:id="rId7"/>
    <p:sldId id="692" r:id="rId8"/>
    <p:sldId id="693" r:id="rId9"/>
    <p:sldId id="694" r:id="rId10"/>
    <p:sldId id="695" r:id="rId11"/>
    <p:sldId id="696" r:id="rId12"/>
    <p:sldId id="697" r:id="rId13"/>
    <p:sldId id="698" r:id="rId14"/>
    <p:sldId id="699" r:id="rId15"/>
    <p:sldId id="700" r:id="rId16"/>
    <p:sldId id="701" r:id="rId17"/>
    <p:sldId id="702" r:id="rId18"/>
    <p:sldId id="703" r:id="rId19"/>
    <p:sldId id="704" r:id="rId20"/>
    <p:sldId id="705" r:id="rId21"/>
    <p:sldId id="706" r:id="rId22"/>
    <p:sldId id="707" r:id="rId23"/>
    <p:sldId id="708" r:id="rId24"/>
    <p:sldId id="709" r:id="rId25"/>
    <p:sldId id="570" r:id="rId26"/>
    <p:sldId id="710" r:id="rId27"/>
    <p:sldId id="644" r:id="rId28"/>
    <p:sldId id="645" r:id="rId29"/>
    <p:sldId id="678" r:id="rId30"/>
    <p:sldId id="646" r:id="rId31"/>
    <p:sldId id="509" r:id="rId32"/>
    <p:sldId id="647" r:id="rId33"/>
    <p:sldId id="623" r:id="rId34"/>
    <p:sldId id="648" r:id="rId35"/>
    <p:sldId id="649" r:id="rId36"/>
    <p:sldId id="654" r:id="rId37"/>
    <p:sldId id="682" r:id="rId38"/>
    <p:sldId id="651" r:id="rId39"/>
    <p:sldId id="652" r:id="rId40"/>
    <p:sldId id="683" r:id="rId41"/>
    <p:sldId id="521" r:id="rId42"/>
    <p:sldId id="650" r:id="rId43"/>
  </p:sldIdLst>
  <p:sldSz cx="9906000" cy="6858000" type="A4"/>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5">
          <p15:clr>
            <a:srgbClr val="A4A3A4"/>
          </p15:clr>
        </p15:guide>
        <p15:guide id="2" pos="2847">
          <p15:clr>
            <a:srgbClr val="A4A3A4"/>
          </p15:clr>
        </p15:guide>
        <p15:guide id="3"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vans"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E"/>
    <a:srgbClr val="F4ECE1"/>
    <a:srgbClr val="E5D6AA"/>
    <a:srgbClr val="000000"/>
    <a:srgbClr val="654B45"/>
    <a:srgbClr val="B6AB86"/>
    <a:srgbClr val="3F5E58"/>
    <a:srgbClr val="639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0" autoAdjust="0"/>
    <p:restoredTop sz="64481" autoAdjust="0"/>
  </p:normalViewPr>
  <p:slideViewPr>
    <p:cSldViewPr snapToGrid="0">
      <p:cViewPr varScale="1">
        <p:scale>
          <a:sx n="57" d="100"/>
          <a:sy n="57" d="100"/>
        </p:scale>
        <p:origin x="2013" y="30"/>
      </p:cViewPr>
      <p:guideLst>
        <p:guide orient="horz" pos="415"/>
        <p:guide pos="2847"/>
        <p:guide pos="3120"/>
      </p:guideLst>
    </p:cSldViewPr>
  </p:slideViewPr>
  <p:outlineViewPr>
    <p:cViewPr>
      <p:scale>
        <a:sx n="33" d="100"/>
        <a:sy n="33" d="100"/>
      </p:scale>
      <p:origin x="0" y="23916"/>
    </p:cViewPr>
  </p:outlineViewPr>
  <p:notesTextViewPr>
    <p:cViewPr>
      <p:scale>
        <a:sx n="100" d="100"/>
        <a:sy n="100" d="100"/>
      </p:scale>
      <p:origin x="0" y="0"/>
    </p:cViewPr>
  </p:notesTextViewPr>
  <p:sorterViewPr>
    <p:cViewPr>
      <p:scale>
        <a:sx n="100" d="100"/>
        <a:sy n="100" d="100"/>
      </p:scale>
      <p:origin x="0" y="8160"/>
    </p:cViewPr>
  </p:sorterViewPr>
  <p:notesViewPr>
    <p:cSldViewPr snapToGrid="0">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imanage.xml" Type="http://schemas.openxmlformats.org/officeDocument/2006/relationships/customXml" Target="/customXML/item.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320D4-CB47-4FA9-AEA2-940197D8451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NZ"/>
        </a:p>
      </dgm:t>
    </dgm:pt>
    <dgm:pt modelId="{7D46E676-A876-448C-8E72-690AFE8BE752}">
      <dgm:prSet phldrT="[Text]"/>
      <dgm:spPr/>
      <dgm:t>
        <a:bodyPr/>
        <a:lstStyle/>
        <a:p>
          <a:r>
            <a:rPr lang="en-NZ" dirty="0"/>
            <a:t>Affects Competition </a:t>
          </a:r>
        </a:p>
      </dgm:t>
    </dgm:pt>
    <dgm:pt modelId="{45A2B2A4-6051-4F1A-851D-6767F305062D}" type="parTrans" cxnId="{06EF4E90-A09E-43AB-9495-C0F863F5C6AA}">
      <dgm:prSet/>
      <dgm:spPr/>
      <dgm:t>
        <a:bodyPr/>
        <a:lstStyle/>
        <a:p>
          <a:endParaRPr lang="en-NZ"/>
        </a:p>
      </dgm:t>
    </dgm:pt>
    <dgm:pt modelId="{3B2F5EF1-78F3-4C9C-A295-B153EC33D45B}" type="sibTrans" cxnId="{06EF4E90-A09E-43AB-9495-C0F863F5C6AA}">
      <dgm:prSet/>
      <dgm:spPr/>
      <dgm:t>
        <a:bodyPr/>
        <a:lstStyle/>
        <a:p>
          <a:endParaRPr lang="en-NZ"/>
        </a:p>
      </dgm:t>
    </dgm:pt>
    <dgm:pt modelId="{DB59B4D5-2F40-4FCD-8996-F08BBB6BCF10}">
      <dgm:prSet phldrT="[Text]"/>
      <dgm:spPr/>
      <dgm:t>
        <a:bodyPr/>
        <a:lstStyle/>
        <a:p>
          <a:r>
            <a:rPr lang="en-NZ" dirty="0"/>
            <a:t>Affects Consumers </a:t>
          </a:r>
        </a:p>
      </dgm:t>
    </dgm:pt>
    <dgm:pt modelId="{9D84C315-9C73-4B88-9CF5-3F99AF9D4398}" type="parTrans" cxnId="{C7699C1C-9B68-4FE3-8B28-A7028D2B40FB}">
      <dgm:prSet/>
      <dgm:spPr/>
      <dgm:t>
        <a:bodyPr/>
        <a:lstStyle/>
        <a:p>
          <a:endParaRPr lang="en-NZ"/>
        </a:p>
      </dgm:t>
    </dgm:pt>
    <dgm:pt modelId="{63D10B4E-FEE4-4914-A4EA-CD97036B028B}" type="sibTrans" cxnId="{C7699C1C-9B68-4FE3-8B28-A7028D2B40FB}">
      <dgm:prSet/>
      <dgm:spPr/>
      <dgm:t>
        <a:bodyPr/>
        <a:lstStyle/>
        <a:p>
          <a:endParaRPr lang="en-NZ"/>
        </a:p>
      </dgm:t>
    </dgm:pt>
    <dgm:pt modelId="{ED1C98F9-EC48-4826-8CB4-1DED80B50A0D}">
      <dgm:prSet phldrT="[Text]"/>
      <dgm:spPr/>
      <dgm:t>
        <a:bodyPr/>
        <a:lstStyle/>
        <a:p>
          <a:r>
            <a:rPr lang="en-NZ" dirty="0"/>
            <a:t>Affects business </a:t>
          </a:r>
        </a:p>
      </dgm:t>
    </dgm:pt>
    <dgm:pt modelId="{6D858E43-3BFE-4DDF-8E72-0E1290CA4086}" type="parTrans" cxnId="{48796EC4-0336-42A1-B403-E564C2273AE1}">
      <dgm:prSet/>
      <dgm:spPr/>
      <dgm:t>
        <a:bodyPr/>
        <a:lstStyle/>
        <a:p>
          <a:endParaRPr lang="en-NZ"/>
        </a:p>
      </dgm:t>
    </dgm:pt>
    <dgm:pt modelId="{DCF67344-5623-4629-A2F8-B3F457EFF3F6}" type="sibTrans" cxnId="{48796EC4-0336-42A1-B403-E564C2273AE1}">
      <dgm:prSet/>
      <dgm:spPr/>
      <dgm:t>
        <a:bodyPr/>
        <a:lstStyle/>
        <a:p>
          <a:endParaRPr lang="en-NZ"/>
        </a:p>
      </dgm:t>
    </dgm:pt>
    <dgm:pt modelId="{778FE466-0329-49EA-9E2B-D22B352888A5}">
      <dgm:prSet phldrT="[Text]"/>
      <dgm:spPr/>
      <dgm:t>
        <a:bodyPr/>
        <a:lstStyle/>
        <a:p>
          <a:r>
            <a:rPr lang="en-NZ" dirty="0"/>
            <a:t>Economic theft</a:t>
          </a:r>
        </a:p>
      </dgm:t>
    </dgm:pt>
    <dgm:pt modelId="{EDB73DD8-7341-4F75-8EDD-A990C79D9A83}" type="parTrans" cxnId="{634A5E7E-E6E7-4713-9A01-1D53D2CFF29E}">
      <dgm:prSet/>
      <dgm:spPr/>
      <dgm:t>
        <a:bodyPr/>
        <a:lstStyle/>
        <a:p>
          <a:endParaRPr lang="en-NZ"/>
        </a:p>
      </dgm:t>
    </dgm:pt>
    <dgm:pt modelId="{6DD4C3D4-A92E-4069-938D-D824549C3D51}" type="sibTrans" cxnId="{634A5E7E-E6E7-4713-9A01-1D53D2CFF29E}">
      <dgm:prSet/>
      <dgm:spPr/>
      <dgm:t>
        <a:bodyPr/>
        <a:lstStyle/>
        <a:p>
          <a:endParaRPr lang="en-NZ"/>
        </a:p>
      </dgm:t>
    </dgm:pt>
    <dgm:pt modelId="{3CCDEAE1-285A-4085-9DC4-DA9DE660DECB}" type="pres">
      <dgm:prSet presAssocID="{E12320D4-CB47-4FA9-AEA2-940197D8451E}" presName="matrix" presStyleCnt="0">
        <dgm:presLayoutVars>
          <dgm:chMax val="1"/>
          <dgm:dir/>
          <dgm:resizeHandles val="exact"/>
        </dgm:presLayoutVars>
      </dgm:prSet>
      <dgm:spPr/>
    </dgm:pt>
    <dgm:pt modelId="{5BE210BB-039F-49EB-8E20-BBC1E085E614}" type="pres">
      <dgm:prSet presAssocID="{E12320D4-CB47-4FA9-AEA2-940197D8451E}" presName="diamond" presStyleLbl="bgShp" presStyleIdx="0" presStyleCnt="1" custLinFactNeighborX="3050" custLinFactNeighborY="3542"/>
      <dgm:spPr/>
    </dgm:pt>
    <dgm:pt modelId="{C56E4822-B073-42EB-B759-8CBFA4161756}" type="pres">
      <dgm:prSet presAssocID="{E12320D4-CB47-4FA9-AEA2-940197D8451E}" presName="quad1" presStyleLbl="node1" presStyleIdx="0" presStyleCnt="4" custLinFactNeighborX="7692" custLinFactNeighborY="232">
        <dgm:presLayoutVars>
          <dgm:chMax val="0"/>
          <dgm:chPref val="0"/>
          <dgm:bulletEnabled val="1"/>
        </dgm:presLayoutVars>
      </dgm:prSet>
      <dgm:spPr/>
    </dgm:pt>
    <dgm:pt modelId="{5E3C19E4-2F74-4204-B1C6-8844BF3E0A30}" type="pres">
      <dgm:prSet presAssocID="{E12320D4-CB47-4FA9-AEA2-940197D8451E}" presName="quad2" presStyleLbl="node1" presStyleIdx="1" presStyleCnt="4" custLinFactNeighborX="9351" custLinFactNeighborY="232">
        <dgm:presLayoutVars>
          <dgm:chMax val="0"/>
          <dgm:chPref val="0"/>
          <dgm:bulletEnabled val="1"/>
        </dgm:presLayoutVars>
      </dgm:prSet>
      <dgm:spPr/>
    </dgm:pt>
    <dgm:pt modelId="{71FD92F8-ABA5-4154-896F-6156E8BC1F0C}" type="pres">
      <dgm:prSet presAssocID="{E12320D4-CB47-4FA9-AEA2-940197D8451E}" presName="quad3" presStyleLbl="node1" presStyleIdx="2" presStyleCnt="4" custLinFactNeighborX="7692" custLinFactNeighborY="1891">
        <dgm:presLayoutVars>
          <dgm:chMax val="0"/>
          <dgm:chPref val="0"/>
          <dgm:bulletEnabled val="1"/>
        </dgm:presLayoutVars>
      </dgm:prSet>
      <dgm:spPr/>
    </dgm:pt>
    <dgm:pt modelId="{8B755AB0-1AA4-4D25-ABE5-6168C54E682F}" type="pres">
      <dgm:prSet presAssocID="{E12320D4-CB47-4FA9-AEA2-940197D8451E}" presName="quad4" presStyleLbl="node1" presStyleIdx="3" presStyleCnt="4" custLinFactNeighborX="9351" custLinFactNeighborY="1891">
        <dgm:presLayoutVars>
          <dgm:chMax val="0"/>
          <dgm:chPref val="0"/>
          <dgm:bulletEnabled val="1"/>
        </dgm:presLayoutVars>
      </dgm:prSet>
      <dgm:spPr/>
    </dgm:pt>
  </dgm:ptLst>
  <dgm:cxnLst>
    <dgm:cxn modelId="{F1745D12-436A-4963-BE03-D4EBB2F50039}" type="presOf" srcId="{778FE466-0329-49EA-9E2B-D22B352888A5}" destId="{8B755AB0-1AA4-4D25-ABE5-6168C54E682F}" srcOrd="0" destOrd="0" presId="urn:microsoft.com/office/officeart/2005/8/layout/matrix3"/>
    <dgm:cxn modelId="{C7699C1C-9B68-4FE3-8B28-A7028D2B40FB}" srcId="{E12320D4-CB47-4FA9-AEA2-940197D8451E}" destId="{DB59B4D5-2F40-4FCD-8996-F08BBB6BCF10}" srcOrd="1" destOrd="0" parTransId="{9D84C315-9C73-4B88-9CF5-3F99AF9D4398}" sibTransId="{63D10B4E-FEE4-4914-A4EA-CD97036B028B}"/>
    <dgm:cxn modelId="{83B72B26-15C0-40AD-8EBC-24A23A53BF9F}" type="presOf" srcId="{ED1C98F9-EC48-4826-8CB4-1DED80B50A0D}" destId="{71FD92F8-ABA5-4154-896F-6156E8BC1F0C}" srcOrd="0" destOrd="0" presId="urn:microsoft.com/office/officeart/2005/8/layout/matrix3"/>
    <dgm:cxn modelId="{0288654B-E26A-4664-BE92-398381ED5BB7}" type="presOf" srcId="{E12320D4-CB47-4FA9-AEA2-940197D8451E}" destId="{3CCDEAE1-285A-4085-9DC4-DA9DE660DECB}" srcOrd="0" destOrd="0" presId="urn:microsoft.com/office/officeart/2005/8/layout/matrix3"/>
    <dgm:cxn modelId="{634A5E7E-E6E7-4713-9A01-1D53D2CFF29E}" srcId="{E12320D4-CB47-4FA9-AEA2-940197D8451E}" destId="{778FE466-0329-49EA-9E2B-D22B352888A5}" srcOrd="3" destOrd="0" parTransId="{EDB73DD8-7341-4F75-8EDD-A990C79D9A83}" sibTransId="{6DD4C3D4-A92E-4069-938D-D824549C3D51}"/>
    <dgm:cxn modelId="{06EF4E90-A09E-43AB-9495-C0F863F5C6AA}" srcId="{E12320D4-CB47-4FA9-AEA2-940197D8451E}" destId="{7D46E676-A876-448C-8E72-690AFE8BE752}" srcOrd="0" destOrd="0" parTransId="{45A2B2A4-6051-4F1A-851D-6767F305062D}" sibTransId="{3B2F5EF1-78F3-4C9C-A295-B153EC33D45B}"/>
    <dgm:cxn modelId="{068739C4-CEDA-4ED4-BAB1-77CABE81DF41}" type="presOf" srcId="{7D46E676-A876-448C-8E72-690AFE8BE752}" destId="{C56E4822-B073-42EB-B759-8CBFA4161756}" srcOrd="0" destOrd="0" presId="urn:microsoft.com/office/officeart/2005/8/layout/matrix3"/>
    <dgm:cxn modelId="{48796EC4-0336-42A1-B403-E564C2273AE1}" srcId="{E12320D4-CB47-4FA9-AEA2-940197D8451E}" destId="{ED1C98F9-EC48-4826-8CB4-1DED80B50A0D}" srcOrd="2" destOrd="0" parTransId="{6D858E43-3BFE-4DDF-8E72-0E1290CA4086}" sibTransId="{DCF67344-5623-4629-A2F8-B3F457EFF3F6}"/>
    <dgm:cxn modelId="{87010DF5-F7C2-4FFF-ADA6-DB9873EEEEDA}" type="presOf" srcId="{DB59B4D5-2F40-4FCD-8996-F08BBB6BCF10}" destId="{5E3C19E4-2F74-4204-B1C6-8844BF3E0A30}" srcOrd="0" destOrd="0" presId="urn:microsoft.com/office/officeart/2005/8/layout/matrix3"/>
    <dgm:cxn modelId="{9A284A1A-8AC5-48B4-B560-31217DA36C2A}" type="presParOf" srcId="{3CCDEAE1-285A-4085-9DC4-DA9DE660DECB}" destId="{5BE210BB-039F-49EB-8E20-BBC1E085E614}" srcOrd="0" destOrd="0" presId="urn:microsoft.com/office/officeart/2005/8/layout/matrix3"/>
    <dgm:cxn modelId="{62A5FFBE-4671-45C4-B3EF-8AD05612CC50}" type="presParOf" srcId="{3CCDEAE1-285A-4085-9DC4-DA9DE660DECB}" destId="{C56E4822-B073-42EB-B759-8CBFA4161756}" srcOrd="1" destOrd="0" presId="urn:microsoft.com/office/officeart/2005/8/layout/matrix3"/>
    <dgm:cxn modelId="{3B067096-4E3F-45AB-846D-068A8BE75795}" type="presParOf" srcId="{3CCDEAE1-285A-4085-9DC4-DA9DE660DECB}" destId="{5E3C19E4-2F74-4204-B1C6-8844BF3E0A30}" srcOrd="2" destOrd="0" presId="urn:microsoft.com/office/officeart/2005/8/layout/matrix3"/>
    <dgm:cxn modelId="{3D437C86-11C1-4170-BF7F-49765F293F44}" type="presParOf" srcId="{3CCDEAE1-285A-4085-9DC4-DA9DE660DECB}" destId="{71FD92F8-ABA5-4154-896F-6156E8BC1F0C}" srcOrd="3" destOrd="0" presId="urn:microsoft.com/office/officeart/2005/8/layout/matrix3"/>
    <dgm:cxn modelId="{CD890FA0-FC8C-4221-8DCE-67B5B759332A}" type="presParOf" srcId="{3CCDEAE1-285A-4085-9DC4-DA9DE660DECB}" destId="{8B755AB0-1AA4-4D25-ABE5-6168C54E682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210BB-039F-49EB-8E20-BBC1E085E614}">
      <dsp:nvSpPr>
        <dsp:cNvPr id="0" name=""/>
        <dsp:cNvSpPr/>
      </dsp:nvSpPr>
      <dsp:spPr>
        <a:xfrm>
          <a:off x="1337476" y="0"/>
          <a:ext cx="4896544" cy="489654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E4822-B073-42EB-B759-8CBFA4161756}">
      <dsp:nvSpPr>
        <dsp:cNvPr id="0" name=""/>
        <dsp:cNvSpPr/>
      </dsp:nvSpPr>
      <dsp:spPr>
        <a:xfrm>
          <a:off x="1800194" y="469602"/>
          <a:ext cx="1909652" cy="1909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Affects Competition </a:t>
          </a:r>
        </a:p>
      </dsp:txBody>
      <dsp:txXfrm>
        <a:off x="1893416" y="562824"/>
        <a:ext cx="1723208" cy="1723208"/>
      </dsp:txXfrm>
    </dsp:sp>
    <dsp:sp modelId="{5E3C19E4-2F74-4204-B1C6-8844BF3E0A30}">
      <dsp:nvSpPr>
        <dsp:cNvPr id="0" name=""/>
        <dsp:cNvSpPr/>
      </dsp:nvSpPr>
      <dsp:spPr>
        <a:xfrm>
          <a:off x="3888423" y="469602"/>
          <a:ext cx="1909652" cy="1909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Affects Consumers </a:t>
          </a:r>
        </a:p>
      </dsp:txBody>
      <dsp:txXfrm>
        <a:off x="3981645" y="562824"/>
        <a:ext cx="1723208" cy="1723208"/>
      </dsp:txXfrm>
    </dsp:sp>
    <dsp:sp modelId="{71FD92F8-ABA5-4154-896F-6156E8BC1F0C}">
      <dsp:nvSpPr>
        <dsp:cNvPr id="0" name=""/>
        <dsp:cNvSpPr/>
      </dsp:nvSpPr>
      <dsp:spPr>
        <a:xfrm>
          <a:off x="1800194" y="2557831"/>
          <a:ext cx="1909652" cy="1909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Affects business </a:t>
          </a:r>
        </a:p>
      </dsp:txBody>
      <dsp:txXfrm>
        <a:off x="1893416" y="2651053"/>
        <a:ext cx="1723208" cy="1723208"/>
      </dsp:txXfrm>
    </dsp:sp>
    <dsp:sp modelId="{8B755AB0-1AA4-4D25-ABE5-6168C54E682F}">
      <dsp:nvSpPr>
        <dsp:cNvPr id="0" name=""/>
        <dsp:cNvSpPr/>
      </dsp:nvSpPr>
      <dsp:spPr>
        <a:xfrm>
          <a:off x="3888423" y="2557831"/>
          <a:ext cx="1909652" cy="1909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NZ" sz="2300" kern="1200" dirty="0"/>
            <a:t>Economic theft</a:t>
          </a:r>
        </a:p>
      </dsp:txBody>
      <dsp:txXfrm>
        <a:off x="3981645" y="2651053"/>
        <a:ext cx="1723208" cy="172320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034709-8FDB-4239-B74B-44F07ED8B80C}"/>
              </a:ext>
            </a:extLst>
          </p:cNvPr>
          <p:cNvSpPr>
            <a:spLocks noGrp="1"/>
          </p:cNvSpPr>
          <p:nvPr>
            <p:ph type="hdr" sz="quarter"/>
          </p:nvPr>
        </p:nvSpPr>
        <p:spPr>
          <a:xfrm>
            <a:off x="0" y="0"/>
            <a:ext cx="6796088" cy="496888"/>
          </a:xfrm>
          <a:prstGeom prst="rect">
            <a:avLst/>
          </a:prstGeom>
        </p:spPr>
        <p:txBody>
          <a:bodyPr vert="horz" wrap="square" lIns="91433" tIns="45717" rIns="91433" bIns="45717" numCol="1" anchor="t" anchorCtr="0" compatLnSpc="1">
            <a:prstTxWarp prst="textNoShape">
              <a:avLst/>
            </a:prstTxWarp>
          </a:bodyPr>
          <a:lstStyle>
            <a:lvl1pPr eaLnBrk="1" hangingPunct="1">
              <a:defRPr sz="2000">
                <a:latin typeface="Calibri" pitchFamily="-65" charset="0"/>
                <a:ea typeface="ＭＳ Ｐゴシック" pitchFamily="-65" charset="-128"/>
                <a:cs typeface="+mn-cs"/>
              </a:defRPr>
            </a:lvl1pPr>
          </a:lstStyle>
          <a:p>
            <a:pPr>
              <a:defRPr/>
            </a:pPr>
            <a:endParaRPr lang="en-NZ"/>
          </a:p>
        </p:txBody>
      </p:sp>
      <p:sp>
        <p:nvSpPr>
          <p:cNvPr id="5" name="Slide Number Placeholder 4">
            <a:extLst>
              <a:ext uri="{FF2B5EF4-FFF2-40B4-BE49-F238E27FC236}">
                <a16:creationId xmlns:a16="http://schemas.microsoft.com/office/drawing/2014/main" id="{48D5228B-61CB-45EB-8B55-940DAB3541CA}"/>
              </a:ext>
            </a:extLst>
          </p:cNvPr>
          <p:cNvSpPr>
            <a:spLocks noGrp="1"/>
          </p:cNvSpPr>
          <p:nvPr>
            <p:ph type="sldNum" sz="quarter" idx="3"/>
          </p:nvPr>
        </p:nvSpPr>
        <p:spPr>
          <a:xfrm>
            <a:off x="3849688" y="9428163"/>
            <a:ext cx="2946400"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200" smtClean="0"/>
            </a:lvl1pPr>
          </a:lstStyle>
          <a:p>
            <a:pPr>
              <a:defRPr/>
            </a:pPr>
            <a:fld id="{AA6853D7-D0B8-4E7A-933C-C946CB325785}" type="slidenum">
              <a:rPr lang="en-NZ" altLang="en-US"/>
              <a:pPr>
                <a:defRPr/>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C7F0BC4-BCEC-4975-A4B8-6B6D8FA61768}"/>
              </a:ext>
            </a:extLst>
          </p:cNvPr>
          <p:cNvSpPr>
            <a:spLocks noGrp="1" noRot="1" noChangeAspect="1"/>
          </p:cNvSpPr>
          <p:nvPr>
            <p:ph type="sldImg" idx="2"/>
          </p:nvPr>
        </p:nvSpPr>
        <p:spPr>
          <a:xfrm>
            <a:off x="396875" y="328613"/>
            <a:ext cx="5976938" cy="4138612"/>
          </a:xfrm>
          <a:prstGeom prst="rect">
            <a:avLst/>
          </a:prstGeom>
          <a:noFill/>
          <a:ln w="12700">
            <a:solidFill>
              <a:prstClr val="black"/>
            </a:solidFill>
          </a:ln>
        </p:spPr>
        <p:txBody>
          <a:bodyPr vert="horz" wrap="square" lIns="91433" tIns="45717" rIns="91433" bIns="45717"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E72A53FD-3FF1-411D-99CC-C8A2CB9DC596}"/>
              </a:ext>
            </a:extLst>
          </p:cNvPr>
          <p:cNvSpPr>
            <a:spLocks noGrp="1"/>
          </p:cNvSpPr>
          <p:nvPr>
            <p:ph type="body" sz="quarter" idx="3"/>
          </p:nvPr>
        </p:nvSpPr>
        <p:spPr>
          <a:xfrm>
            <a:off x="679450" y="4714875"/>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B35A96AA-8F98-4912-9077-36B0B3F70A01}"/>
              </a:ext>
            </a:extLst>
          </p:cNvPr>
          <p:cNvSpPr>
            <a:spLocks noGrp="1"/>
          </p:cNvSpPr>
          <p:nvPr>
            <p:ph type="sldNum" sz="quarter" idx="5"/>
          </p:nvPr>
        </p:nvSpPr>
        <p:spPr>
          <a:xfrm>
            <a:off x="6118225" y="9428163"/>
            <a:ext cx="677863"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000" smtClean="0">
                <a:solidFill>
                  <a:schemeClr val="tx2"/>
                </a:solidFill>
                <a:latin typeface="Calibri" panose="020F0502020204030204" pitchFamily="34" charset="0"/>
              </a:defRPr>
            </a:lvl1pPr>
          </a:lstStyle>
          <a:p>
            <a:pPr>
              <a:defRPr/>
            </a:pPr>
            <a:fld id="{C17A5FEE-A00F-4947-AABD-5A6A156B70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3pPr>
    <a:lvl4pPr marL="13716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4pPr>
    <a:lvl5pPr marL="18288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40A8DA16-5FBD-45B6-C97E-0C7E03E7C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865395D-B78F-6209-F572-0BC06C7199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8195" name="Slide Number Placeholder 3">
            <a:extLst>
              <a:ext uri="{FF2B5EF4-FFF2-40B4-BE49-F238E27FC236}">
                <a16:creationId xmlns:a16="http://schemas.microsoft.com/office/drawing/2014/main" id="{ECD20C1D-7A1C-9763-C2C2-0FEE26F79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AD33CC-3615-CF47-AF11-BE2118160E0D}" type="slidenum">
              <a:rPr kumimoji="0" lang="en-US" altLang="en-US" sz="1000" b="0" i="0" u="none" strike="noStrike" kern="1200" cap="none" spc="0" normalizeH="0" baseline="0" noProof="0" smtClean="0">
                <a:ln>
                  <a:noFill/>
                </a:ln>
                <a:solidFill>
                  <a:srgbClr val="1F497D"/>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94C60B9-F561-48CD-8D6A-76FC1CC760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68A90FD-EB6A-4E9D-ABD6-E031D64F72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Courier New" panose="02070309020205020404" pitchFamily="49" charset="0"/>
              <a:buNone/>
            </a:pPr>
            <a:endParaRPr lang="en-US" altLang="en-US" dirty="0">
              <a:ea typeface="Geneva"/>
              <a:cs typeface="Geneva"/>
            </a:endParaRPr>
          </a:p>
        </p:txBody>
      </p:sp>
      <p:sp>
        <p:nvSpPr>
          <p:cNvPr id="29700" name="Slide Number Placeholder 3">
            <a:extLst>
              <a:ext uri="{FF2B5EF4-FFF2-40B4-BE49-F238E27FC236}">
                <a16:creationId xmlns:a16="http://schemas.microsoft.com/office/drawing/2014/main" id="{B2EDD03C-50AC-4C47-A2C6-CCCF486683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611782-D054-4F6C-989D-9994BCD771F3}" type="slidenum">
              <a:rPr lang="en-US" altLang="en-US">
                <a:solidFill>
                  <a:schemeClr val="tx2"/>
                </a:solidFill>
                <a:latin typeface="Calibri" panose="020F0502020204030204" pitchFamily="34" charset="0"/>
              </a:rPr>
              <a:pPr/>
              <a:t>33</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2F24A27-24F0-490B-BC7F-6D3497F36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40C570F-C94C-4770-BCCE-AA9BB0E6D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3A119B63-901D-41EE-BC2C-E2960BA67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55672C-3926-4A80-B26F-82FA56FD172C}" type="slidenum">
              <a:rPr lang="en-US" altLang="en-US">
                <a:solidFill>
                  <a:schemeClr val="tx2"/>
                </a:solidFill>
                <a:latin typeface="Calibri" panose="020F0502020204030204" pitchFamily="34" charset="0"/>
              </a:rPr>
              <a:pPr/>
              <a:t>34</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235E8E7-2569-45AC-820B-A5CD0A692D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ACE9675-1876-4BFE-AABB-A5870132F3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a:p>
            <a:endParaRPr lang="en-NZ" altLang="en-US" dirty="0">
              <a:ea typeface="ＭＳ Ｐゴシック" panose="020B0600070205080204" pitchFamily="34" charset="-128"/>
            </a:endParaRPr>
          </a:p>
          <a:p>
            <a:endParaRPr lang="en-NZ" altLang="en-US" dirty="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ABC502D-3416-44E2-B3EA-17E2B80E10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9483CF-ABB8-4D7F-B305-EB4255C1ACE5}" type="slidenum">
              <a:rPr lang="en-US" altLang="en-US">
                <a:solidFill>
                  <a:schemeClr val="tx2"/>
                </a:solidFill>
                <a:latin typeface="Calibri" panose="020F0502020204030204" pitchFamily="34" charset="0"/>
              </a:rPr>
              <a:pPr/>
              <a:t>35</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282B48C-9DDF-4164-A495-64A50E5514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D2540E-46AE-4275-B624-BDD9C11FC3FC}"/>
              </a:ext>
            </a:extLst>
          </p:cNvPr>
          <p:cNvSpPr>
            <a:spLocks noGrp="1"/>
          </p:cNvSpPr>
          <p:nvPr>
            <p:ph type="body" idx="1"/>
          </p:nvPr>
        </p:nvSpPr>
        <p:spPr/>
        <p:txBody>
          <a:bodyPr>
            <a:normAutofit fontScale="92500" lnSpcReduction="20000"/>
          </a:bodyPr>
          <a:lstStyle/>
          <a:p>
            <a:pPr>
              <a:defRPr/>
            </a:pPr>
            <a:endParaRPr lang="en-NZ" dirty="0"/>
          </a:p>
        </p:txBody>
      </p:sp>
      <p:sp>
        <p:nvSpPr>
          <p:cNvPr id="38916" name="Slide Number Placeholder 3">
            <a:extLst>
              <a:ext uri="{FF2B5EF4-FFF2-40B4-BE49-F238E27FC236}">
                <a16:creationId xmlns:a16="http://schemas.microsoft.com/office/drawing/2014/main" id="{BF59CDA4-549E-4005-833F-DC25086BA6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7343E8-4170-4D2D-82F6-8FFC51B5A269}" type="slidenum">
              <a:rPr lang="en-US" altLang="en-US">
                <a:solidFill>
                  <a:schemeClr val="tx2"/>
                </a:solidFill>
                <a:latin typeface="Calibri" panose="020F0502020204030204" pitchFamily="34" charset="0"/>
              </a:rPr>
              <a:pPr/>
              <a:t>36</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17A5FEE-A00F-4947-AABD-5A6A156B7040}" type="slidenum">
              <a:rPr lang="en-US" altLang="en-US" smtClean="0"/>
              <a:pPr>
                <a:defRPr/>
              </a:pPr>
              <a:t>37</a:t>
            </a:fld>
            <a:endParaRPr lang="en-US" altLang="en-US"/>
          </a:p>
        </p:txBody>
      </p:sp>
    </p:spTree>
    <p:extLst>
      <p:ext uri="{BB962C8B-B14F-4D97-AF65-F5344CB8AC3E}">
        <p14:creationId xmlns:p14="http://schemas.microsoft.com/office/powerpoint/2010/main" val="42715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4640C9D-A4D3-441A-942C-A673C18632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B51C786-3070-47E0-927B-2E3903C7F6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a:p>
            <a:endParaRPr lang="en-NZ" altLang="en-US" dirty="0">
              <a:ea typeface="ＭＳ Ｐゴシック" panose="020B0600070205080204" pitchFamily="34" charset="-128"/>
            </a:endParaRPr>
          </a:p>
          <a:p>
            <a:endParaRPr lang="en-NZ" altLang="en-US" dirty="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E9F7217A-5529-4377-9903-613F115D96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B301DB-4BBB-4D9E-8161-E67873C7EC81}" type="slidenum">
              <a:rPr lang="en-US" altLang="en-US">
                <a:solidFill>
                  <a:schemeClr val="tx2"/>
                </a:solidFill>
                <a:latin typeface="Calibri" panose="020F0502020204030204" pitchFamily="34" charset="0"/>
              </a:rPr>
              <a:pPr/>
              <a:t>38</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17A5FEE-A00F-4947-AABD-5A6A156B7040}" type="slidenum">
              <a:rPr lang="en-US" altLang="en-US" smtClean="0"/>
              <a:pPr>
                <a:defRPr/>
              </a:pPr>
              <a:t>39</a:t>
            </a:fld>
            <a:endParaRPr lang="en-US" altLang="en-US"/>
          </a:p>
        </p:txBody>
      </p:sp>
    </p:spTree>
    <p:extLst>
      <p:ext uri="{BB962C8B-B14F-4D97-AF65-F5344CB8AC3E}">
        <p14:creationId xmlns:p14="http://schemas.microsoft.com/office/powerpoint/2010/main" val="92059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17A5FEE-A00F-4947-AABD-5A6A156B7040}" type="slidenum">
              <a:rPr lang="en-US" altLang="en-US" smtClean="0"/>
              <a:pPr>
                <a:defRPr/>
              </a:pPr>
              <a:t>40</a:t>
            </a:fld>
            <a:endParaRPr lang="en-US" altLang="en-US"/>
          </a:p>
        </p:txBody>
      </p:sp>
    </p:spTree>
    <p:extLst>
      <p:ext uri="{BB962C8B-B14F-4D97-AF65-F5344CB8AC3E}">
        <p14:creationId xmlns:p14="http://schemas.microsoft.com/office/powerpoint/2010/main" val="3412028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B0BC587-C6CB-4ED4-A3C0-2D9132398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26E34EF-925A-496B-83D5-4DD3524C77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445EBDDD-8611-4A5D-999B-929BECEEB3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BA893CCA-0728-4E71-881B-87E6E49CF0E9}" type="slidenum">
              <a:rPr lang="en-US" altLang="en-US" sz="1000">
                <a:solidFill>
                  <a:srgbClr val="1F497D"/>
                </a:solidFill>
              </a:rPr>
              <a:pPr>
                <a:spcBef>
                  <a:spcPct val="0"/>
                </a:spcBef>
              </a:pPr>
              <a:t>41</a:t>
            </a:fld>
            <a:endParaRPr lang="en-US" altLang="en-US" sz="1000">
              <a:solidFill>
                <a:srgbClr val="1F497D"/>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3D0C034-2C1E-42FE-BDD0-CD1595BDB6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1D197D9-8A64-4E0D-B821-08A821E73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214FCECD-DACF-4456-AEE8-7A0E3CBA1A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E8D8DB-B7A2-462F-9AE9-BB9FD9B50C76}" type="slidenum">
              <a:rPr lang="en-US" altLang="en-US">
                <a:solidFill>
                  <a:schemeClr val="tx2"/>
                </a:solidFill>
                <a:latin typeface="Calibri" panose="020F0502020204030204" pitchFamily="34" charset="0"/>
              </a:rPr>
              <a:pPr/>
              <a:t>42</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27BD6F15-8080-4CE1-84F8-3BAC8BDAF8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601D2DF4-097D-4552-8A8F-27832290F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NZ" altLang="en-US" dirty="0"/>
          </a:p>
        </p:txBody>
      </p:sp>
      <p:sp>
        <p:nvSpPr>
          <p:cNvPr id="10243" name="Slide Number Placeholder 3">
            <a:extLst>
              <a:ext uri="{FF2B5EF4-FFF2-40B4-BE49-F238E27FC236}">
                <a16:creationId xmlns:a16="http://schemas.microsoft.com/office/drawing/2014/main" id="{D71F2F61-C503-4B73-A173-21F9797A0B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8A3B2E-54B6-40C0-8CFD-085F6B2825C5}" type="slidenum">
              <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2435C7-0506-4873-8A5E-EE1477707388}" type="slidenum">
              <a:rPr lang="en-US" altLang="en-US" smtClean="0"/>
              <a:pPr/>
              <a:t>25</a:t>
            </a:fld>
            <a:endParaRPr lang="en-US" altLang="en-US"/>
          </a:p>
        </p:txBody>
      </p:sp>
    </p:spTree>
    <p:extLst>
      <p:ext uri="{BB962C8B-B14F-4D97-AF65-F5344CB8AC3E}">
        <p14:creationId xmlns:p14="http://schemas.microsoft.com/office/powerpoint/2010/main" val="98463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255A84B-46FB-48C7-975D-E0698AE7E7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2A58CAD-C4A5-4623-99D9-B62661140C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a:p>
            <a:r>
              <a:rPr lang="en-NZ" altLang="en-US" dirty="0">
                <a:ea typeface="ＭＳ Ｐゴシック" panose="020B0600070205080204" pitchFamily="34" charset="-128"/>
              </a:rPr>
              <a:t>     </a:t>
            </a:r>
          </a:p>
        </p:txBody>
      </p:sp>
      <p:sp>
        <p:nvSpPr>
          <p:cNvPr id="20484" name="Slide Number Placeholder 3">
            <a:extLst>
              <a:ext uri="{FF2B5EF4-FFF2-40B4-BE49-F238E27FC236}">
                <a16:creationId xmlns:a16="http://schemas.microsoft.com/office/drawing/2014/main" id="{6AAA3610-E584-4FC9-9752-517954FC18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2841A5-074C-490C-BF4B-F0BCC70EEFA8}" type="slidenum">
              <a:rPr lang="en-US" altLang="en-US">
                <a:solidFill>
                  <a:schemeClr val="tx2"/>
                </a:solidFill>
                <a:latin typeface="Calibri" panose="020F0502020204030204" pitchFamily="34" charset="0"/>
              </a:rPr>
              <a:pPr/>
              <a:t>27</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187CAF7-4533-41DF-BF9F-4E15ACD434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94D3138-919C-44DA-9C19-834483391B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42A7F916-B3A5-4B04-96C1-EB612CA902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CDEF8D-0F6A-47AE-9165-9404FE0D7F0B}" type="slidenum">
              <a:rPr lang="en-US" altLang="en-US">
                <a:solidFill>
                  <a:schemeClr val="tx2"/>
                </a:solidFill>
                <a:latin typeface="Calibri" panose="020F0502020204030204" pitchFamily="34" charset="0"/>
              </a:rPr>
              <a:pPr/>
              <a:t>28</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17A5FEE-A00F-4947-AABD-5A6A156B7040}" type="slidenum">
              <a:rPr lang="en-US" altLang="en-US" smtClean="0"/>
              <a:pPr>
                <a:defRPr/>
              </a:pPr>
              <a:t>29</a:t>
            </a:fld>
            <a:endParaRPr lang="en-US" altLang="en-US"/>
          </a:p>
        </p:txBody>
      </p:sp>
    </p:spTree>
    <p:extLst>
      <p:ext uri="{BB962C8B-B14F-4D97-AF65-F5344CB8AC3E}">
        <p14:creationId xmlns:p14="http://schemas.microsoft.com/office/powerpoint/2010/main" val="396888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2AC558D-8B33-4700-8364-A23BF47C6F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01696BA-BEA2-4C6E-8D49-ADAF5EFDB3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endParaRPr lang="en-NZ" altLang="en-US" dirty="0">
              <a:ea typeface="ＭＳ Ｐゴシック" panose="020B0600070205080204" pitchFamily="34" charset="-128"/>
            </a:endParaRPr>
          </a:p>
          <a:p>
            <a:r>
              <a:rPr lang="en-NZ" altLang="en-US" dirty="0">
                <a:ea typeface="ＭＳ Ｐゴシック" panose="020B0600070205080204" pitchFamily="34" charset="-128"/>
              </a:rPr>
              <a:t>     </a:t>
            </a:r>
          </a:p>
        </p:txBody>
      </p:sp>
      <p:sp>
        <p:nvSpPr>
          <p:cNvPr id="25604" name="Slide Number Placeholder 3">
            <a:extLst>
              <a:ext uri="{FF2B5EF4-FFF2-40B4-BE49-F238E27FC236}">
                <a16:creationId xmlns:a16="http://schemas.microsoft.com/office/drawing/2014/main" id="{860699E9-4ED1-42AB-AFC9-E9EDC17B4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34F5FA-8BFE-4347-9282-38FCD9D6BF4B}" type="slidenum">
              <a:rPr lang="en-US" altLang="en-US">
                <a:solidFill>
                  <a:schemeClr val="tx2"/>
                </a:solidFill>
                <a:latin typeface="Calibri" panose="020F0502020204030204" pitchFamily="34" charset="0"/>
              </a:rPr>
              <a:pPr/>
              <a:t>30</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3A45589-77ED-4399-8DFD-1A7440CBF0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41BE51B-F4BE-4754-BBA1-E477FD9E06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a:p>
            <a:endParaRPr lang="en-NZ" altLang="en-US" dirty="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3524C04D-8F14-441C-8180-089DAB7FF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76B8AB-CCD2-4355-807D-D4DFB125BB8B}" type="slidenum">
              <a:rPr lang="en-US" altLang="en-US" smtClean="0">
                <a:solidFill>
                  <a:schemeClr val="tx2"/>
                </a:solidFill>
                <a:latin typeface="Calibri" panose="020F0502020204030204" pitchFamily="34" charset="0"/>
              </a:rPr>
              <a:pPr/>
              <a:t>31</a:t>
            </a:fld>
            <a:endParaRPr lang="en-US" altLang="en-US">
              <a:solidFill>
                <a:schemeClr val="tx2"/>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5D5BC05-3933-4826-94EA-640F98B49E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7DBCA45-B2D0-4104-8561-D485FC8B7D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B40CE324-3FA8-42F2-8131-3553C0E22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1804FF-967D-4BDD-92F3-C88041BF0B77}" type="slidenum">
              <a:rPr lang="en-US" altLang="en-US">
                <a:solidFill>
                  <a:schemeClr val="tx2"/>
                </a:solidFill>
                <a:latin typeface="Calibri" panose="020F0502020204030204" pitchFamily="34" charset="0"/>
              </a:rPr>
              <a:pPr/>
              <a:t>32</a:t>
            </a:fld>
            <a:endParaRPr lang="en-US" altLang="en-US">
              <a:solidFill>
                <a:schemeClr val="tx2"/>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omcom.govt.nz/" TargetMode="External"/><Relationship Id="rId2" Type="http://schemas.openxmlformats.org/officeDocument/2006/relationships/hyperlink" Target="mailto:contact@comcom.govt.nz"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5"/>
          <p:cNvSpPr>
            <a:spLocks noGrp="1"/>
          </p:cNvSpPr>
          <p:nvPr>
            <p:ph type="body" sz="quarter" idx="11"/>
          </p:nvPr>
        </p:nvSpPr>
        <p:spPr>
          <a:xfrm>
            <a:off x="941415"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vl3pPr>
              <a:defRPr>
                <a:latin typeface="Arial"/>
                <a:cs typeface="Arial"/>
              </a:defRPr>
            </a:lvl3pPr>
            <a:lvl4pPr>
              <a:defRPr>
                <a:latin typeface="Arial"/>
                <a:cs typeface="Arial"/>
              </a:defRPr>
            </a:lvl4pPr>
            <a:lvl5pPr marL="1252538" indent="-447675">
              <a:buFont typeface="Lucida Grande"/>
              <a:buChar cha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0E2CBCA7-AA8F-439E-95A1-75031CAE81D5}"/>
              </a:ext>
            </a:extLst>
          </p:cNvPr>
          <p:cNvSpPr>
            <a:spLocks noGrp="1"/>
          </p:cNvSpPr>
          <p:nvPr>
            <p:ph type="sldNum" sz="quarter" idx="12"/>
          </p:nvPr>
        </p:nvSpPr>
        <p:spPr/>
        <p:txBody>
          <a:bodyPr/>
          <a:lstStyle>
            <a:lvl1pPr>
              <a:defRPr/>
            </a:lvl1pPr>
          </a:lstStyle>
          <a:p>
            <a:pPr>
              <a:defRPr/>
            </a:pPr>
            <a:fld id="{2E2B392C-9610-4FDE-8A3C-38E7B016EBC5}" type="slidenum">
              <a:rPr lang="en-US" altLang="en-US"/>
              <a:pPr>
                <a:defRPr/>
              </a:pPr>
              <a:t>‹#›</a:t>
            </a:fld>
            <a:endParaRPr lang="en-US" altLang="en-US"/>
          </a:p>
        </p:txBody>
      </p:sp>
    </p:spTree>
    <p:extLst>
      <p:ext uri="{BB962C8B-B14F-4D97-AF65-F5344CB8AC3E}">
        <p14:creationId xmlns:p14="http://schemas.microsoft.com/office/powerpoint/2010/main" val="95324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6D9BAB-D771-41DA-B39B-FBDAA89B8AE1}"/>
              </a:ext>
            </a:extLst>
          </p:cNvPr>
          <p:cNvSpPr txBox="1">
            <a:spLocks noChangeArrowheads="1"/>
          </p:cNvSpPr>
          <p:nvPr userDrawn="1"/>
        </p:nvSpPr>
        <p:spPr bwMode="auto">
          <a:xfrm>
            <a:off x="5232400" y="1778000"/>
            <a:ext cx="184150" cy="36988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US" sz="1800" dirty="0"/>
          </a:p>
        </p:txBody>
      </p:sp>
      <p:sp>
        <p:nvSpPr>
          <p:cNvPr id="10" name="Text Placeholder 24"/>
          <p:cNvSpPr>
            <a:spLocks noGrp="1"/>
          </p:cNvSpPr>
          <p:nvPr>
            <p:ph type="body" sz="quarter" idx="10"/>
          </p:nvPr>
        </p:nvSpPr>
        <p:spPr>
          <a:xfrm>
            <a:off x="522370" y="447086"/>
            <a:ext cx="7131497" cy="1059983"/>
          </a:xfrm>
          <a:prstGeom prst="rect">
            <a:avLst/>
          </a:prstGeom>
          <a:noFill/>
        </p:spPr>
        <p:txBody>
          <a:bodyPr/>
          <a:lstStyle>
            <a:lvl1pPr marL="0" indent="0">
              <a:lnSpc>
                <a:spcPct val="70000"/>
              </a:lnSpc>
              <a:buFontTx/>
              <a:buNone/>
              <a:defRPr sz="3600" b="0" cap="none" baseline="0">
                <a:solidFill>
                  <a:schemeClr val="tx2">
                    <a:lumMod val="85000"/>
                    <a:lumOff val="15000"/>
                  </a:schemeClr>
                </a:solidFill>
                <a:latin typeface="Calibri" pitchFamily="34" charset="0"/>
              </a:defRPr>
            </a:lvl1pPr>
          </a:lstStyle>
          <a:p>
            <a:pPr lvl="0"/>
            <a:r>
              <a:rPr lang="en-US"/>
              <a:t>Click to edit Master text styles</a:t>
            </a:r>
          </a:p>
        </p:txBody>
      </p:sp>
      <p:sp>
        <p:nvSpPr>
          <p:cNvPr id="3" name="Text Placeholder 2"/>
          <p:cNvSpPr>
            <a:spLocks noGrp="1"/>
          </p:cNvSpPr>
          <p:nvPr>
            <p:ph type="body" sz="quarter" idx="15"/>
          </p:nvPr>
        </p:nvSpPr>
        <p:spPr>
          <a:xfrm>
            <a:off x="525463" y="1516065"/>
            <a:ext cx="8821737" cy="4318000"/>
          </a:xfrm>
          <a:prstGeom prst="rect">
            <a:avLst/>
          </a:prstGeom>
        </p:spPr>
        <p:txBody>
          <a:bodyPr/>
          <a:lstStyle>
            <a:lvl1pPr marL="457200" indent="-457200">
              <a:buSzPct val="120000"/>
              <a:buFont typeface="Arial"/>
              <a:buChar char="•"/>
              <a:defRPr baseline="0">
                <a:latin typeface="+mn-lt"/>
                <a:cs typeface="Arial"/>
              </a:defRPr>
            </a:lvl1pPr>
            <a:lvl2pPr marL="896938" indent="-447675">
              <a:buSzPct val="70000"/>
              <a:buFont typeface="Courier New"/>
              <a:buChar char="o"/>
              <a:defRPr baseline="0">
                <a:latin typeface="+mn-lt"/>
                <a:cs typeface="Arial"/>
              </a:defRPr>
            </a:lvl2pPr>
            <a:lvl3pPr marL="1354138" indent="-457200">
              <a:buSzPct val="100000"/>
              <a:buFont typeface="Lucida Grande"/>
              <a:buChar char="–"/>
              <a:defRPr baseline="0">
                <a:latin typeface="+mn-lt"/>
                <a:cs typeface="Arial"/>
              </a:defRPr>
            </a:lvl3pPr>
            <a:lvl4pPr marL="355600" indent="0">
              <a:buNone/>
              <a:defRPr/>
            </a:lvl4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FA2BE114-C0C5-4A4C-A7D8-0BCB667A8B2E}"/>
              </a:ext>
            </a:extLst>
          </p:cNvPr>
          <p:cNvSpPr>
            <a:spLocks noGrp="1"/>
          </p:cNvSpPr>
          <p:nvPr>
            <p:ph type="sldNum" sz="quarter" idx="16"/>
          </p:nvPr>
        </p:nvSpPr>
        <p:spPr/>
        <p:txBody>
          <a:bodyPr/>
          <a:lstStyle>
            <a:lvl1pPr>
              <a:defRPr smtClean="0"/>
            </a:lvl1pPr>
          </a:lstStyle>
          <a:p>
            <a:pPr>
              <a:defRPr/>
            </a:pPr>
            <a:fld id="{B3B58153-08E8-4190-B297-9C94CB0A35AF}" type="slidenum">
              <a:rPr lang="en-US" altLang="en-US"/>
              <a:pPr>
                <a:defRPr/>
              </a:pPr>
              <a:t>‹#›</a:t>
            </a:fld>
            <a:endParaRPr lang="en-US" altLang="en-US"/>
          </a:p>
        </p:txBody>
      </p:sp>
    </p:spTree>
    <p:extLst>
      <p:ext uri="{BB962C8B-B14F-4D97-AF65-F5344CB8AC3E}">
        <p14:creationId xmlns:p14="http://schemas.microsoft.com/office/powerpoint/2010/main" val="229256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D8B47-0B2B-45BD-A555-373F6EDB9157}"/>
              </a:ext>
            </a:extLst>
          </p:cNvPr>
          <p:cNvSpPr txBox="1">
            <a:spLocks noChangeArrowheads="1"/>
          </p:cNvSpPr>
          <p:nvPr userDrawn="1"/>
        </p:nvSpPr>
        <p:spPr bwMode="auto">
          <a:xfrm>
            <a:off x="539750" y="382588"/>
            <a:ext cx="6945313" cy="508000"/>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70000"/>
              </a:lnSpc>
              <a:defRPr/>
            </a:pPr>
            <a:r>
              <a:rPr lang="en-US" sz="3600" dirty="0">
                <a:solidFill>
                  <a:srgbClr val="000000"/>
                </a:solidFill>
                <a:latin typeface="Calibri" pitchFamily="-65" charset="0"/>
              </a:rPr>
              <a:t>Contact us</a:t>
            </a:r>
          </a:p>
        </p:txBody>
      </p:sp>
      <p:sp>
        <p:nvSpPr>
          <p:cNvPr id="3" name="TextBox 2">
            <a:extLst>
              <a:ext uri="{FF2B5EF4-FFF2-40B4-BE49-F238E27FC236}">
                <a16:creationId xmlns:a16="http://schemas.microsoft.com/office/drawing/2014/main" id="{462D2D31-FBC6-410B-AF96-237D2CF7BC51}"/>
              </a:ext>
            </a:extLst>
          </p:cNvPr>
          <p:cNvSpPr txBox="1">
            <a:spLocks noChangeArrowheads="1"/>
          </p:cNvSpPr>
          <p:nvPr userDrawn="1"/>
        </p:nvSpPr>
        <p:spPr bwMode="auto">
          <a:xfrm>
            <a:off x="547688" y="1617663"/>
            <a:ext cx="7410450" cy="2892425"/>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2600" dirty="0">
                <a:solidFill>
                  <a:srgbClr val="5F5F5F"/>
                </a:solidFill>
                <a:latin typeface="Calibri" pitchFamily="-65" charset="0"/>
              </a:rPr>
              <a:t>CALL	the Contact Centre on </a:t>
            </a:r>
            <a:r>
              <a:rPr lang="en-US" sz="2600" b="1" dirty="0">
                <a:solidFill>
                  <a:srgbClr val="5F5F5F"/>
                </a:solidFill>
                <a:latin typeface="Calibri" pitchFamily="-65" charset="0"/>
              </a:rPr>
              <a:t>0800 943 600</a:t>
            </a:r>
          </a:p>
          <a:p>
            <a:pPr eaLnBrk="1" hangingPunct="1">
              <a:defRPr/>
            </a:pPr>
            <a:endParaRPr lang="en-US" sz="2600" dirty="0">
              <a:solidFill>
                <a:srgbClr val="5F5F5F"/>
              </a:solidFill>
              <a:latin typeface="Calibri" pitchFamily="-65" charset="0"/>
            </a:endParaRPr>
          </a:p>
          <a:p>
            <a:pPr eaLnBrk="1" hangingPunct="1">
              <a:defRPr/>
            </a:pPr>
            <a:r>
              <a:rPr lang="en-US" sz="2600" dirty="0">
                <a:solidFill>
                  <a:srgbClr val="5F5F5F"/>
                </a:solidFill>
                <a:latin typeface="Calibri" pitchFamily="-65" charset="0"/>
              </a:rPr>
              <a:t>WRITE	to Contact Centre, PO Box 2351, Wellington</a:t>
            </a:r>
          </a:p>
          <a:p>
            <a:pPr eaLnBrk="1" hangingPunct="1">
              <a:defRPr/>
            </a:pPr>
            <a:endParaRPr lang="en-US" sz="2600" dirty="0">
              <a:solidFill>
                <a:srgbClr val="5F5F5F"/>
              </a:solidFill>
              <a:latin typeface="Calibri" pitchFamily="-65" charset="0"/>
            </a:endParaRPr>
          </a:p>
          <a:p>
            <a:pPr eaLnBrk="1" hangingPunct="1">
              <a:defRPr/>
            </a:pPr>
            <a:r>
              <a:rPr lang="en-US" sz="2600" dirty="0">
                <a:solidFill>
                  <a:srgbClr val="5F5F5F"/>
                </a:solidFill>
                <a:latin typeface="Calibri" pitchFamily="-65" charset="0"/>
              </a:rPr>
              <a:t>EMAIL	</a:t>
            </a:r>
            <a:r>
              <a:rPr lang="en-US" sz="2600" dirty="0">
                <a:solidFill>
                  <a:srgbClr val="5F5F5F"/>
                </a:solidFill>
                <a:latin typeface="Calibri" pitchFamily="-65" charset="0"/>
                <a:hlinkClick r:id="rId2"/>
              </a:rPr>
              <a:t>contact@comcom.govt.nz</a:t>
            </a:r>
            <a:endParaRPr lang="en-US" sz="2600" dirty="0">
              <a:solidFill>
                <a:srgbClr val="5F5F5F"/>
              </a:solidFill>
              <a:latin typeface="Calibri" pitchFamily="-65" charset="0"/>
            </a:endParaRPr>
          </a:p>
          <a:p>
            <a:pPr eaLnBrk="1" hangingPunct="1">
              <a:defRPr/>
            </a:pPr>
            <a:endParaRPr lang="en-US" sz="2600" dirty="0">
              <a:solidFill>
                <a:srgbClr val="5F5F5F"/>
              </a:solidFill>
              <a:latin typeface="Calibri" pitchFamily="-65" charset="0"/>
            </a:endParaRPr>
          </a:p>
          <a:p>
            <a:pPr eaLnBrk="1" hangingPunct="1">
              <a:defRPr/>
            </a:pPr>
            <a:r>
              <a:rPr lang="en-US" sz="2600" dirty="0">
                <a:solidFill>
                  <a:srgbClr val="5F5F5F"/>
                </a:solidFill>
                <a:latin typeface="Calibri" pitchFamily="-65" charset="0"/>
              </a:rPr>
              <a:t>VISIT	</a:t>
            </a:r>
            <a:r>
              <a:rPr lang="en-US" sz="2600" dirty="0">
                <a:solidFill>
                  <a:srgbClr val="5F5F5F"/>
                </a:solidFill>
                <a:latin typeface="Calibri" pitchFamily="-65" charset="0"/>
                <a:hlinkClick r:id="rId3"/>
              </a:rPr>
              <a:t>www.comcom.govt.nz</a:t>
            </a:r>
            <a:endParaRPr lang="en-US" sz="2600" dirty="0">
              <a:solidFill>
                <a:srgbClr val="5F5F5F"/>
              </a:solidFill>
              <a:latin typeface="Calibri" pitchFamily="-65" charset="0"/>
            </a:endParaRPr>
          </a:p>
        </p:txBody>
      </p:sp>
      <p:sp>
        <p:nvSpPr>
          <p:cNvPr id="4" name="Slide Number Placeholder 5">
            <a:extLst>
              <a:ext uri="{FF2B5EF4-FFF2-40B4-BE49-F238E27FC236}">
                <a16:creationId xmlns:a16="http://schemas.microsoft.com/office/drawing/2014/main" id="{90E5F942-B396-41DF-B771-F977D821BF1F}"/>
              </a:ext>
            </a:extLst>
          </p:cNvPr>
          <p:cNvSpPr>
            <a:spLocks noGrp="1"/>
          </p:cNvSpPr>
          <p:nvPr>
            <p:ph type="sldNum" sz="quarter" idx="10"/>
          </p:nvPr>
        </p:nvSpPr>
        <p:spPr/>
        <p:txBody>
          <a:bodyPr/>
          <a:lstStyle>
            <a:lvl1pPr>
              <a:defRPr smtClean="0"/>
            </a:lvl1pPr>
          </a:lstStyle>
          <a:p>
            <a:pPr>
              <a:defRPr/>
            </a:pPr>
            <a:fld id="{4E7AF209-2372-4BEB-999C-D77D0E69E5A0}" type="slidenum">
              <a:rPr lang="en-US" altLang="en-US"/>
              <a:pPr>
                <a:defRPr/>
              </a:pPr>
              <a:t>‹#›</a:t>
            </a:fld>
            <a:endParaRPr lang="en-US" altLang="en-US"/>
          </a:p>
        </p:txBody>
      </p:sp>
    </p:spTree>
    <p:extLst>
      <p:ext uri="{BB962C8B-B14F-4D97-AF65-F5344CB8AC3E}">
        <p14:creationId xmlns:p14="http://schemas.microsoft.com/office/powerpoint/2010/main" val="145849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Titled 1">
    <p:spTree>
      <p:nvGrpSpPr>
        <p:cNvPr id="1" name=""/>
        <p:cNvGrpSpPr/>
        <p:nvPr/>
      </p:nvGrpSpPr>
      <p:grpSpPr>
        <a:xfrm>
          <a:off x="0" y="0"/>
          <a:ext cx="0" cy="0"/>
          <a:chOff x="0" y="0"/>
          <a:chExt cx="0" cy="0"/>
        </a:xfrm>
      </p:grpSpPr>
      <p:sp>
        <p:nvSpPr>
          <p:cNvPr id="9" name="Content Placeholder 7"/>
          <p:cNvSpPr>
            <a:spLocks noGrp="1"/>
          </p:cNvSpPr>
          <p:nvPr>
            <p:ph sz="quarter" idx="13"/>
          </p:nvPr>
        </p:nvSpPr>
        <p:spPr>
          <a:xfrm>
            <a:off x="539304" y="1615550"/>
            <a:ext cx="8928992" cy="4104456"/>
          </a:xfrm>
        </p:spPr>
        <p:txBody>
          <a:bodyPr/>
          <a:lstStyle>
            <a:lvl1pPr>
              <a:defRPr sz="2800"/>
            </a:lvl1pPr>
            <a:lvl2pPr>
              <a:spcBef>
                <a:spcPts val="300"/>
              </a:spcBef>
              <a:spcAft>
                <a:spcPts val="600"/>
              </a:spcAft>
              <a:defRPr sz="2800"/>
            </a:lvl2pPr>
            <a:lvl3pPr>
              <a:spcBef>
                <a:spcPts val="300"/>
              </a:spcBef>
              <a:spcAft>
                <a:spcPts val="300"/>
              </a:spcAft>
              <a:defRPr sz="2400"/>
            </a:lvl3pPr>
            <a:lvl4pPr>
              <a:spcBef>
                <a:spcPts val="300"/>
              </a:spcBef>
              <a:spcAft>
                <a:spcPts val="300"/>
              </a:spcAft>
              <a:defRPr sz="2000"/>
            </a:lvl4pPr>
            <a:lvl5pPr>
              <a:spcBef>
                <a:spcPts val="3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4"/>
          <p:cNvSpPr>
            <a:spLocks noGrp="1"/>
          </p:cNvSpPr>
          <p:nvPr>
            <p:ph type="body" sz="quarter" idx="10"/>
          </p:nvPr>
        </p:nvSpPr>
        <p:spPr>
          <a:xfrm>
            <a:off x="522370" y="379350"/>
            <a:ext cx="7131497" cy="1127718"/>
          </a:xfrm>
          <a:prstGeom prst="rect">
            <a:avLst/>
          </a:prstGeom>
          <a:noFill/>
        </p:spPr>
        <p:txBody>
          <a:bodyPr/>
          <a:lstStyle>
            <a:lvl1pPr marL="0" indent="0">
              <a:lnSpc>
                <a:spcPct val="70000"/>
              </a:lnSpc>
              <a:buFontTx/>
              <a:buNone/>
              <a:defRPr sz="3600" b="0" cap="none" baseline="0">
                <a:solidFill>
                  <a:schemeClr val="tx2">
                    <a:lumMod val="85000"/>
                    <a:lumOff val="15000"/>
                  </a:schemeClr>
                </a:solidFill>
                <a:latin typeface="Calibri" pitchFamily="34" charset="0"/>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02C883B3-80E7-45FD-ABEA-7BDC8B4182F2}"/>
              </a:ext>
            </a:extLst>
          </p:cNvPr>
          <p:cNvSpPr>
            <a:spLocks noGrp="1"/>
          </p:cNvSpPr>
          <p:nvPr>
            <p:ph type="sldNum" sz="quarter" idx="14"/>
          </p:nvPr>
        </p:nvSpPr>
        <p:spPr/>
        <p:txBody>
          <a:bodyPr/>
          <a:lstStyle>
            <a:lvl1pPr>
              <a:defRPr/>
            </a:lvl1pPr>
          </a:lstStyle>
          <a:p>
            <a:pPr>
              <a:defRPr/>
            </a:pPr>
            <a:fld id="{BE855D91-15FD-431F-A4A7-198509F0E657}" type="slidenum">
              <a:rPr lang="en-US" altLang="en-US"/>
              <a:pPr>
                <a:defRPr/>
              </a:pPr>
              <a:t>‹#›</a:t>
            </a:fld>
            <a:endParaRPr lang="en-US" altLang="en-US"/>
          </a:p>
        </p:txBody>
      </p:sp>
    </p:spTree>
    <p:extLst>
      <p:ext uri="{BB962C8B-B14F-4D97-AF65-F5344CB8AC3E}">
        <p14:creationId xmlns:p14="http://schemas.microsoft.com/office/powerpoint/2010/main" val="203649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gs>
          </a:gsLst>
          <a:lin ang="540000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3F6DDD-0EE7-4187-8D62-A3B14FE8B34F}"/>
              </a:ext>
            </a:extLst>
          </p:cNvPr>
          <p:cNvCxnSpPr/>
          <p:nvPr/>
        </p:nvCxnSpPr>
        <p:spPr>
          <a:xfrm>
            <a:off x="452438" y="6438900"/>
            <a:ext cx="9453562" cy="15875"/>
          </a:xfrm>
          <a:prstGeom prst="line">
            <a:avLst/>
          </a:prstGeom>
          <a:ln w="12700" cmpd="sng">
            <a:solidFill>
              <a:srgbClr val="BA0F2C"/>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E1B45F3-FC23-4921-8DDD-B117F4C6C5D9}"/>
              </a:ext>
            </a:extLst>
          </p:cNvPr>
          <p:cNvSpPr>
            <a:spLocks noGrp="1"/>
          </p:cNvSpPr>
          <p:nvPr>
            <p:ph type="sldNum" sz="quarter" idx="4"/>
          </p:nvPr>
        </p:nvSpPr>
        <p:spPr>
          <a:xfrm>
            <a:off x="363538" y="6483350"/>
            <a:ext cx="393700" cy="33337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BA0F2C"/>
                </a:solidFill>
              </a:defRPr>
            </a:lvl1pPr>
          </a:lstStyle>
          <a:p>
            <a:pPr>
              <a:defRPr/>
            </a:pPr>
            <a:fld id="{54CA906F-1580-4A40-985F-A8CFCE2F63CB}" type="slidenum">
              <a:rPr lang="en-US" altLang="en-US"/>
              <a:pPr>
                <a:defRPr/>
              </a:pPr>
              <a:t>‹#›</a:t>
            </a:fld>
            <a:endParaRPr lang="en-US" altLang="en-US"/>
          </a:p>
        </p:txBody>
      </p:sp>
      <p:pic>
        <p:nvPicPr>
          <p:cNvPr id="1028" name="Picture 11">
            <a:extLst>
              <a:ext uri="{FF2B5EF4-FFF2-40B4-BE49-F238E27FC236}">
                <a16:creationId xmlns:a16="http://schemas.microsoft.com/office/drawing/2014/main" id="{848C30CD-CA9C-45F7-8437-76D435CBC6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9488" y="158750"/>
            <a:ext cx="2359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48" r:id="rId1"/>
    <p:sldLayoutId id="2147488054" r:id="rId2"/>
    <p:sldLayoutId id="2147488055" r:id="rId3"/>
    <p:sldLayoutId id="2147488050" r:id="rId4"/>
  </p:sldLayoutIdLst>
  <p:hf hdr="0" ftr="0" dt="0"/>
  <p:txStyles>
    <p:titleStyle>
      <a:lvl1pPr algn="l" rtl="0" eaLnBrk="0" fontAlgn="base" hangingPunct="0">
        <a:lnSpc>
          <a:spcPct val="70000"/>
        </a:lnSpc>
        <a:spcBef>
          <a:spcPct val="0"/>
        </a:spcBef>
        <a:spcAft>
          <a:spcPct val="0"/>
        </a:spcAft>
        <a:defRPr sz="3600" kern="1200">
          <a:solidFill>
            <a:srgbClr val="000000"/>
          </a:solidFill>
          <a:latin typeface="+mj-lt"/>
          <a:ea typeface="ＭＳ Ｐゴシック" pitchFamily="25" charset="-128"/>
          <a:cs typeface="ＭＳ Ｐゴシック"/>
        </a:defRPr>
      </a:lvl1pPr>
      <a:lvl2pPr algn="l" rtl="0" eaLnBrk="0" fontAlgn="base" hangingPunct="0">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2pPr>
      <a:lvl3pPr algn="l" rtl="0" eaLnBrk="0" fontAlgn="base" hangingPunct="0">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3pPr>
      <a:lvl4pPr algn="l" rtl="0" eaLnBrk="0" fontAlgn="base" hangingPunct="0">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4pPr>
      <a:lvl5pPr algn="l" rtl="0" eaLnBrk="0" fontAlgn="base" hangingPunct="0">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0" fontAlgn="base" hangingPunct="0">
        <a:spcBef>
          <a:spcPct val="20000"/>
        </a:spcBef>
        <a:spcAft>
          <a:spcPct val="0"/>
        </a:spcAft>
        <a:buClr>
          <a:srgbClr val="BF2E1A"/>
        </a:buClr>
        <a:buFont typeface="Lucida Grande"/>
        <a:defRPr sz="2600" kern="1200">
          <a:solidFill>
            <a:srgbClr val="262626"/>
          </a:solidFill>
          <a:latin typeface="+mn-lt"/>
          <a:ea typeface="ＭＳ Ｐゴシック" pitchFamily="25" charset="-128"/>
          <a:cs typeface="ＭＳ Ｐゴシック"/>
        </a:defRPr>
      </a:lvl1pPr>
      <a:lvl2pPr marL="742950" indent="-1101725" algn="l" rtl="0" eaLnBrk="0" fontAlgn="base" hangingPunct="0">
        <a:spcBef>
          <a:spcPct val="20000"/>
        </a:spcBef>
        <a:spcAft>
          <a:spcPct val="0"/>
        </a:spcAft>
        <a:buClr>
          <a:srgbClr val="BF2E1A"/>
        </a:buClr>
        <a:buFont typeface="Lucida Grande"/>
        <a:buChar char="→"/>
        <a:defRPr sz="2600" kern="1200">
          <a:solidFill>
            <a:srgbClr val="262626"/>
          </a:solidFill>
          <a:latin typeface="+mn-lt"/>
          <a:ea typeface="ＭＳ Ｐゴシック" pitchFamily="25" charset="-128"/>
          <a:cs typeface="ＭＳ Ｐゴシック"/>
        </a:defRPr>
      </a:lvl2pPr>
      <a:lvl3pPr marL="355600" indent="-355600" algn="l" rtl="0" eaLnBrk="0" fontAlgn="base" hangingPunct="0">
        <a:spcBef>
          <a:spcPct val="20000"/>
        </a:spcBef>
        <a:spcAft>
          <a:spcPct val="0"/>
        </a:spcAft>
        <a:buClr>
          <a:srgbClr val="BF2E1A"/>
        </a:buClr>
        <a:buSzPct val="120000"/>
        <a:buFont typeface="Arial" panose="020B0604020202020204" pitchFamily="34" charset="0"/>
        <a:buChar char="•"/>
        <a:defRPr sz="2600" kern="1200">
          <a:solidFill>
            <a:srgbClr val="262626"/>
          </a:solidFill>
          <a:latin typeface="+mn-lt"/>
          <a:ea typeface="ＭＳ Ｐゴシック" pitchFamily="25" charset="-128"/>
          <a:cs typeface="ＭＳ Ｐゴシック"/>
        </a:defRPr>
      </a:lvl3pPr>
      <a:lvl4pPr marL="804863" indent="-449263" algn="l" rtl="0" eaLnBrk="0" fontAlgn="base" hangingPunct="0">
        <a:spcBef>
          <a:spcPct val="20000"/>
        </a:spcBef>
        <a:spcAft>
          <a:spcPct val="0"/>
        </a:spcAft>
        <a:buClr>
          <a:srgbClr val="BF2E1A"/>
        </a:buClr>
        <a:buSzPct val="80000"/>
        <a:buFont typeface="Courier New" panose="02070309020205020404" pitchFamily="49" charset="0"/>
        <a:buChar char="o"/>
        <a:defRPr sz="2400" kern="1200">
          <a:solidFill>
            <a:srgbClr val="262626"/>
          </a:solidFill>
          <a:latin typeface="+mn-lt"/>
          <a:ea typeface="ＭＳ Ｐゴシック" pitchFamily="25" charset="-128"/>
          <a:cs typeface="ＭＳ Ｐゴシック"/>
        </a:defRPr>
      </a:lvl4pPr>
      <a:lvl5pPr marL="1252538" indent="-447675" algn="l" rtl="0" eaLnBrk="0" fontAlgn="base" hangingPunct="0">
        <a:spcBef>
          <a:spcPct val="20000"/>
        </a:spcBef>
        <a:spcAft>
          <a:spcPct val="0"/>
        </a:spcAft>
        <a:buClr>
          <a:srgbClr val="BF2E1A"/>
        </a:buClr>
        <a:buFont typeface="Lucida Grande"/>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henounproject.com/term/profit/146623" TargetMode="External"/><Relationship Id="rId7" Type="http://schemas.openxmlformats.org/officeDocument/2006/relationships/hyperlink" Target="https://thenounproject.com/term/market-share/1822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2.png"/><Relationship Id="rId5" Type="http://schemas.openxmlformats.org/officeDocument/2006/relationships/hyperlink" Target="https://thenounproject.com/term/speech-bubble/18802"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thenounproject.com/term/price/104116"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com.govt.nz/business/avoiding-anti-competitive-behaviour/what-is-a-cartel/reporting-cartel-condu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Grant.Chamberlain@comcom.govt.nz"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omcom.govt.nz/business/avoiding-anti-competitive-behaviour/what-is-a-cart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comcom.govt.nz/__data/assets/pdf_file/0023/256406/Exceptions-under-the-Commerce-Act-Fact-sheet-June-2021.pdf" TargetMode="External"/><Relationship Id="rId4" Type="http://schemas.openxmlformats.org/officeDocument/2006/relationships/hyperlink" Target="https://comcom.govt.nz/__data/assets/pdf_file/0036/89856/Competitor-Collaboration-guidelin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B7F313A-DBA2-8347-1F95-F2B076A52F25}"/>
              </a:ext>
            </a:extLst>
          </p:cNvPr>
          <p:cNvSpPr>
            <a:spLocks noGrp="1"/>
          </p:cNvSpPr>
          <p:nvPr>
            <p:ph type="body" sz="quarter" idx="11"/>
          </p:nvPr>
        </p:nvSpPr>
        <p:spPr>
          <a:xfrm>
            <a:off x="1384002" y="2030478"/>
            <a:ext cx="7137995" cy="1580058"/>
          </a:xfrm>
        </p:spPr>
        <p:txBody>
          <a:bodyPr/>
          <a:lstStyle/>
          <a:p>
            <a:pPr eaLnBrk="1" hangingPunct="1">
              <a:spcBef>
                <a:spcPct val="0"/>
              </a:spcBef>
              <a:defRPr/>
            </a:pPr>
            <a:endParaRPr lang="en-US" dirty="0">
              <a:solidFill>
                <a:srgbClr val="BF2E1A"/>
              </a:solidFill>
              <a:latin typeface="Calibri" pitchFamily="-65" charset="0"/>
              <a:ea typeface="ＭＳ Ｐゴシック" pitchFamily="-65" charset="-128"/>
            </a:endParaRPr>
          </a:p>
          <a:p>
            <a:pPr eaLnBrk="1" hangingPunct="1">
              <a:spcBef>
                <a:spcPct val="0"/>
              </a:spcBef>
              <a:defRPr/>
            </a:pPr>
            <a:r>
              <a:rPr lang="en-US" altLang="en-US" sz="2800" b="1" dirty="0">
                <a:solidFill>
                  <a:schemeClr val="tx2"/>
                </a:solidFill>
                <a:ea typeface="ＭＳ Ｐゴシック" panose="020B0600070205080204" pitchFamily="34" charset="-128"/>
              </a:rPr>
              <a:t>Customs Brokers &amp; Freight Forwarders Association</a:t>
            </a:r>
            <a:endParaRPr lang="en-US" sz="2600" b="1" dirty="0">
              <a:solidFill>
                <a:srgbClr val="BA0F2C"/>
              </a:solidFill>
              <a:latin typeface="Calibri" pitchFamily="-65" charset="0"/>
              <a:ea typeface="ＭＳ Ｐゴシック" pitchFamily="-65" charset="-128"/>
            </a:endParaRPr>
          </a:p>
          <a:p>
            <a:pPr eaLnBrk="1" hangingPunct="1">
              <a:spcBef>
                <a:spcPct val="0"/>
              </a:spcBef>
              <a:defRPr/>
            </a:pPr>
            <a:endParaRPr lang="en-US" sz="2600" b="1" dirty="0">
              <a:solidFill>
                <a:srgbClr val="BA0F2C"/>
              </a:solidFill>
              <a:latin typeface="Calibri" pitchFamily="-65" charset="0"/>
              <a:ea typeface="ＭＳ Ｐゴシック" pitchFamily="-65" charset="-128"/>
            </a:endParaRPr>
          </a:p>
          <a:p>
            <a:pPr eaLnBrk="1" hangingPunct="1">
              <a:spcBef>
                <a:spcPct val="0"/>
              </a:spcBef>
              <a:defRPr/>
            </a:pPr>
            <a:endParaRPr lang="en-US" sz="813" b="1" dirty="0">
              <a:solidFill>
                <a:srgbClr val="BF2E1A"/>
              </a:solidFill>
              <a:latin typeface="Calibri" pitchFamily="-65" charset="0"/>
              <a:ea typeface="ＭＳ Ｐゴシック" pitchFamily="-65" charset="-128"/>
            </a:endParaRPr>
          </a:p>
          <a:p>
            <a:pPr eaLnBrk="1" hangingPunct="1">
              <a:spcBef>
                <a:spcPct val="0"/>
              </a:spcBef>
              <a:defRPr/>
            </a:pPr>
            <a:r>
              <a:rPr lang="en-US" sz="1950" b="1" dirty="0">
                <a:solidFill>
                  <a:schemeClr val="tx1"/>
                </a:solidFill>
                <a:latin typeface="Calibri" pitchFamily="-65" charset="0"/>
                <a:ea typeface="ＭＳ Ｐゴシック" pitchFamily="-65" charset="-128"/>
              </a:rPr>
              <a:t>Yvette Popovic &amp; Grant Chamberlain – September 2022</a:t>
            </a:r>
          </a:p>
          <a:p>
            <a:pPr eaLnBrk="1" hangingPunct="1">
              <a:spcBef>
                <a:spcPct val="0"/>
              </a:spcBef>
              <a:defRPr/>
            </a:pPr>
            <a:endParaRPr lang="en-US" dirty="0">
              <a:solidFill>
                <a:srgbClr val="BF2E1A"/>
              </a:solidFill>
              <a:latin typeface="Calibri" pitchFamily="-65" charset="0"/>
              <a:ea typeface="ＭＳ Ｐゴシック" pitchFamily="-65" charset="-128"/>
            </a:endParaRPr>
          </a:p>
        </p:txBody>
      </p:sp>
      <p:sp>
        <p:nvSpPr>
          <p:cNvPr id="7170" name="Text Placeholder 1">
            <a:extLst>
              <a:ext uri="{FF2B5EF4-FFF2-40B4-BE49-F238E27FC236}">
                <a16:creationId xmlns:a16="http://schemas.microsoft.com/office/drawing/2014/main" id="{D1B0E7D8-5D5B-7E22-3580-3F3DDA222766}"/>
              </a:ext>
            </a:extLst>
          </p:cNvPr>
          <p:cNvSpPr txBox="1">
            <a:spLocks/>
          </p:cNvSpPr>
          <p:nvPr/>
        </p:nvSpPr>
        <p:spPr bwMode="auto">
          <a:xfrm>
            <a:off x="770710" y="1441665"/>
            <a:ext cx="8376420" cy="117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rPr>
              <a:t>	</a:t>
            </a:r>
            <a:r>
              <a:rPr kumimoji="0" lang="en-US" sz="42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rPr>
              <a:t>Fair </a:t>
            </a:r>
            <a:r>
              <a:rPr kumimoji="0" lang="en-US" sz="4200" b="1" i="0" u="none" strike="noStrike" kern="1200" cap="none" spc="0" normalizeH="0" baseline="0" noProof="0" dirty="0">
                <a:ln>
                  <a:noFill/>
                </a:ln>
                <a:solidFill>
                  <a:srgbClr val="BF2E1A"/>
                </a:solidFill>
                <a:effectLst/>
                <a:uLnTx/>
                <a:uFillTx/>
                <a:latin typeface="Calibri" pitchFamily="-65" charset="0"/>
                <a:ea typeface="ＭＳ Ｐゴシック" pitchFamily="-65" charset="-128"/>
                <a:cs typeface="+mn-cs"/>
              </a:rPr>
              <a:t>Trading</a:t>
            </a:r>
            <a:r>
              <a:rPr kumimoji="0" lang="en-US" sz="42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rPr>
              <a:t> &amp; Cartels Update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rPr>
              <a:t>			</a:t>
            </a:r>
            <a:br>
              <a:rPr kumimoji="0" lang="en-US" sz="18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rPr>
            </a:br>
            <a:endParaRPr kumimoji="0" lang="en-US" sz="1800" b="1" i="0" u="none" strike="noStrike" kern="1200" cap="none" spc="0" normalizeH="0" baseline="0" noProof="0" dirty="0">
              <a:ln>
                <a:noFill/>
              </a:ln>
              <a:solidFill>
                <a:srgbClr val="BA0F2C"/>
              </a:solidFill>
              <a:effectLst/>
              <a:uLnTx/>
              <a:uFillTx/>
              <a:latin typeface="Calibri" pitchFamily="-65" charset="0"/>
              <a:ea typeface="ＭＳ Ｐゴシック" pitchFamily="-65" charset="-128"/>
              <a:cs typeface="+mn-cs"/>
            </a:endParaRPr>
          </a:p>
        </p:txBody>
      </p:sp>
      <p:pic>
        <p:nvPicPr>
          <p:cNvPr id="7171" name="Picture 6">
            <a:extLst>
              <a:ext uri="{FF2B5EF4-FFF2-40B4-BE49-F238E27FC236}">
                <a16:creationId xmlns:a16="http://schemas.microsoft.com/office/drawing/2014/main" id="{6BE85926-5B4C-99F7-9678-6182CAF6E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68" r="11368" b="10931"/>
          <a:stretch>
            <a:fillRect/>
          </a:stretch>
        </p:blipFill>
        <p:spPr bwMode="auto">
          <a:xfrm>
            <a:off x="1098505" y="4443148"/>
            <a:ext cx="8048625" cy="194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4E5D1-12DB-A1AE-B430-07291DCBADB6}"/>
              </a:ext>
            </a:extLst>
          </p:cNvPr>
          <p:cNvSpPr>
            <a:spLocks noGrp="1"/>
          </p:cNvSpPr>
          <p:nvPr>
            <p:ph type="body" sz="quarter" idx="10"/>
          </p:nvPr>
        </p:nvSpPr>
        <p:spPr/>
        <p:txBody>
          <a:bodyPr/>
          <a:lstStyle/>
          <a:p>
            <a:r>
              <a:rPr lang="en-NZ" dirty="0"/>
              <a:t>What is a small trade contract?</a:t>
            </a:r>
          </a:p>
        </p:txBody>
      </p:sp>
      <p:sp>
        <p:nvSpPr>
          <p:cNvPr id="3" name="Text Placeholder 2">
            <a:extLst>
              <a:ext uri="{FF2B5EF4-FFF2-40B4-BE49-F238E27FC236}">
                <a16:creationId xmlns:a16="http://schemas.microsoft.com/office/drawing/2014/main" id="{F6CE7F44-0296-4E22-1D29-122DA6806C5D}"/>
              </a:ext>
            </a:extLst>
          </p:cNvPr>
          <p:cNvSpPr>
            <a:spLocks noGrp="1"/>
          </p:cNvSpPr>
          <p:nvPr>
            <p:ph type="body" sz="quarter" idx="15"/>
          </p:nvPr>
        </p:nvSpPr>
        <p:spPr/>
        <p:txBody>
          <a:bodyPr/>
          <a:lstStyle/>
          <a:p>
            <a:r>
              <a:rPr lang="en-NZ" dirty="0"/>
              <a:t>Both parties engaged in trade</a:t>
            </a:r>
          </a:p>
          <a:p>
            <a:r>
              <a:rPr lang="en-NZ" dirty="0"/>
              <a:t>Not a consumer contract</a:t>
            </a:r>
          </a:p>
          <a:p>
            <a:r>
              <a:rPr lang="en-NZ" dirty="0"/>
              <a:t>Doesn’t comprise or form part of a </a:t>
            </a:r>
            <a:r>
              <a:rPr lang="en-NZ" u="sng" dirty="0"/>
              <a:t>trading relationship</a:t>
            </a:r>
            <a:r>
              <a:rPr lang="en-NZ" dirty="0"/>
              <a:t> that exceeds an annual value threshold of $250,000 (</a:t>
            </a:r>
            <a:r>
              <a:rPr lang="en-NZ" dirty="0" err="1"/>
              <a:t>inc</a:t>
            </a:r>
            <a:r>
              <a:rPr lang="en-NZ" dirty="0"/>
              <a:t> GST) when the trading relationship first arises</a:t>
            </a:r>
          </a:p>
          <a:p>
            <a:r>
              <a:rPr lang="en-NZ" dirty="0"/>
              <a:t>If party claims it’s a small trade contract, presumed to be until proven otherwise.</a:t>
            </a:r>
          </a:p>
          <a:p>
            <a:endParaRPr lang="en-NZ" dirty="0"/>
          </a:p>
        </p:txBody>
      </p:sp>
      <p:sp>
        <p:nvSpPr>
          <p:cNvPr id="4" name="Slide Number Placeholder 3">
            <a:extLst>
              <a:ext uri="{FF2B5EF4-FFF2-40B4-BE49-F238E27FC236}">
                <a16:creationId xmlns:a16="http://schemas.microsoft.com/office/drawing/2014/main" id="{6ADBB5CB-B5AE-223C-F5E3-D8CFBE4A1762}"/>
              </a:ext>
            </a:extLst>
          </p:cNvPr>
          <p:cNvSpPr>
            <a:spLocks noGrp="1"/>
          </p:cNvSpPr>
          <p:nvPr>
            <p:ph type="sldNum" sz="quarter" idx="16"/>
          </p:nvPr>
        </p:nvSpPr>
        <p:spPr/>
        <p:txBody>
          <a:bodyPr/>
          <a:lstStyle/>
          <a:p>
            <a:pPr>
              <a:defRPr/>
            </a:pPr>
            <a:fld id="{B3B58153-08E8-4190-B297-9C94CB0A35AF}" type="slidenum">
              <a:rPr lang="en-US" altLang="en-US" smtClean="0"/>
              <a:pPr>
                <a:defRPr/>
              </a:pPr>
              <a:t>10</a:t>
            </a:fld>
            <a:endParaRPr lang="en-US" altLang="en-US"/>
          </a:p>
        </p:txBody>
      </p:sp>
    </p:spTree>
    <p:extLst>
      <p:ext uri="{BB962C8B-B14F-4D97-AF65-F5344CB8AC3E}">
        <p14:creationId xmlns:p14="http://schemas.microsoft.com/office/powerpoint/2010/main" val="298725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895CB-B522-907E-DF64-C86F1D1CC73C}"/>
              </a:ext>
            </a:extLst>
          </p:cNvPr>
          <p:cNvSpPr>
            <a:spLocks noGrp="1"/>
          </p:cNvSpPr>
          <p:nvPr>
            <p:ph type="body" sz="quarter" idx="10"/>
          </p:nvPr>
        </p:nvSpPr>
        <p:spPr/>
        <p:txBody>
          <a:bodyPr/>
          <a:lstStyle/>
          <a:p>
            <a:r>
              <a:rPr lang="en-NZ" dirty="0"/>
              <a:t>What is a trading relationship?</a:t>
            </a:r>
          </a:p>
        </p:txBody>
      </p:sp>
      <p:sp>
        <p:nvSpPr>
          <p:cNvPr id="3" name="Text Placeholder 2">
            <a:extLst>
              <a:ext uri="{FF2B5EF4-FFF2-40B4-BE49-F238E27FC236}">
                <a16:creationId xmlns:a16="http://schemas.microsoft.com/office/drawing/2014/main" id="{F8E15B03-3174-C9D3-2AAA-4A3AFA3B95BD}"/>
              </a:ext>
            </a:extLst>
          </p:cNvPr>
          <p:cNvSpPr>
            <a:spLocks noGrp="1"/>
          </p:cNvSpPr>
          <p:nvPr>
            <p:ph type="body" sz="quarter" idx="15"/>
          </p:nvPr>
        </p:nvSpPr>
        <p:spPr/>
        <p:txBody>
          <a:bodyPr/>
          <a:lstStyle/>
          <a:p>
            <a:r>
              <a:rPr lang="en-NZ" dirty="0"/>
              <a:t>Consists of:</a:t>
            </a:r>
          </a:p>
          <a:p>
            <a:pPr lvl="1"/>
            <a:r>
              <a:rPr lang="en-NZ" dirty="0"/>
              <a:t>The contract; and</a:t>
            </a:r>
          </a:p>
          <a:p>
            <a:pPr lvl="1"/>
            <a:r>
              <a:rPr lang="en-NZ" dirty="0"/>
              <a:t>Any other contract (whether current or prospective) between the same parties on the </a:t>
            </a:r>
            <a:r>
              <a:rPr lang="en-NZ" u="sng" dirty="0"/>
              <a:t>same or substantially similar terms</a:t>
            </a:r>
          </a:p>
          <a:p>
            <a:r>
              <a:rPr lang="en-NZ" dirty="0"/>
              <a:t>Main subject matter &amp; upfront price of contract don’t impact whether contracts are substantially similar</a:t>
            </a:r>
          </a:p>
          <a:p>
            <a:r>
              <a:rPr lang="en-NZ" dirty="0"/>
              <a:t>Assessed when the relationship first arises (after 16 August 2022)</a:t>
            </a:r>
          </a:p>
          <a:p>
            <a:endParaRPr lang="en-NZ" dirty="0"/>
          </a:p>
        </p:txBody>
      </p:sp>
      <p:sp>
        <p:nvSpPr>
          <p:cNvPr id="4" name="Slide Number Placeholder 3">
            <a:extLst>
              <a:ext uri="{FF2B5EF4-FFF2-40B4-BE49-F238E27FC236}">
                <a16:creationId xmlns:a16="http://schemas.microsoft.com/office/drawing/2014/main" id="{CC6AFBE8-3082-25F4-47D1-407A75E4B6C5}"/>
              </a:ext>
            </a:extLst>
          </p:cNvPr>
          <p:cNvSpPr>
            <a:spLocks noGrp="1"/>
          </p:cNvSpPr>
          <p:nvPr>
            <p:ph type="sldNum" sz="quarter" idx="16"/>
          </p:nvPr>
        </p:nvSpPr>
        <p:spPr/>
        <p:txBody>
          <a:bodyPr/>
          <a:lstStyle/>
          <a:p>
            <a:pPr>
              <a:defRPr/>
            </a:pPr>
            <a:fld id="{B3B58153-08E8-4190-B297-9C94CB0A35AF}" type="slidenum">
              <a:rPr lang="en-US" altLang="en-US" smtClean="0"/>
              <a:pPr>
                <a:defRPr/>
              </a:pPr>
              <a:t>11</a:t>
            </a:fld>
            <a:endParaRPr lang="en-US" altLang="en-US"/>
          </a:p>
        </p:txBody>
      </p:sp>
    </p:spTree>
    <p:extLst>
      <p:ext uri="{BB962C8B-B14F-4D97-AF65-F5344CB8AC3E}">
        <p14:creationId xmlns:p14="http://schemas.microsoft.com/office/powerpoint/2010/main" val="4207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1A27B-7F7D-F6AA-A70B-1A4E46CB681D}"/>
              </a:ext>
            </a:extLst>
          </p:cNvPr>
          <p:cNvSpPr>
            <a:spLocks noGrp="1"/>
          </p:cNvSpPr>
          <p:nvPr>
            <p:ph type="body" sz="quarter" idx="10"/>
          </p:nvPr>
        </p:nvSpPr>
        <p:spPr/>
        <p:txBody>
          <a:bodyPr/>
          <a:lstStyle/>
          <a:p>
            <a:r>
              <a:rPr lang="en-NZ" dirty="0"/>
              <a:t>How do you assess the annual value threshold?</a:t>
            </a:r>
          </a:p>
          <a:p>
            <a:endParaRPr lang="en-NZ" dirty="0"/>
          </a:p>
        </p:txBody>
      </p:sp>
      <p:sp>
        <p:nvSpPr>
          <p:cNvPr id="3" name="Text Placeholder 2">
            <a:extLst>
              <a:ext uri="{FF2B5EF4-FFF2-40B4-BE49-F238E27FC236}">
                <a16:creationId xmlns:a16="http://schemas.microsoft.com/office/drawing/2014/main" id="{4ECDA233-C75F-5359-90A1-1B25193B4A1D}"/>
              </a:ext>
            </a:extLst>
          </p:cNvPr>
          <p:cNvSpPr>
            <a:spLocks noGrp="1"/>
          </p:cNvSpPr>
          <p:nvPr>
            <p:ph type="body" sz="quarter" idx="15"/>
          </p:nvPr>
        </p:nvSpPr>
        <p:spPr/>
        <p:txBody>
          <a:bodyPr/>
          <a:lstStyle/>
          <a:p>
            <a:r>
              <a:rPr lang="en-NZ" dirty="0"/>
              <a:t>The relationship exceeds the threshold when:</a:t>
            </a:r>
          </a:p>
          <a:p>
            <a:pPr lvl="1"/>
            <a:r>
              <a:rPr lang="en-NZ" dirty="0"/>
              <a:t>&gt;$250K is payable under it in any annual period for goods/services/interest in land; or</a:t>
            </a:r>
          </a:p>
          <a:p>
            <a:pPr lvl="1"/>
            <a:r>
              <a:rPr lang="en-NZ" dirty="0"/>
              <a:t>&gt;$250K is more likely than not to become payable in any annual period for goods/services/interest in land.</a:t>
            </a:r>
          </a:p>
          <a:p>
            <a:r>
              <a:rPr lang="en-NZ" dirty="0"/>
              <a:t>In </a:t>
            </a:r>
            <a:r>
              <a:rPr lang="en-NZ" u="sng" dirty="0"/>
              <a:t>any</a:t>
            </a:r>
            <a:r>
              <a:rPr lang="en-NZ" dirty="0"/>
              <a:t> annual period</a:t>
            </a:r>
          </a:p>
          <a:p>
            <a:endParaRPr lang="en-NZ" dirty="0"/>
          </a:p>
        </p:txBody>
      </p:sp>
      <p:sp>
        <p:nvSpPr>
          <p:cNvPr id="4" name="Slide Number Placeholder 3">
            <a:extLst>
              <a:ext uri="{FF2B5EF4-FFF2-40B4-BE49-F238E27FC236}">
                <a16:creationId xmlns:a16="http://schemas.microsoft.com/office/drawing/2014/main" id="{C272C755-C794-7B7E-D43B-177C8ECE441B}"/>
              </a:ext>
            </a:extLst>
          </p:cNvPr>
          <p:cNvSpPr>
            <a:spLocks noGrp="1"/>
          </p:cNvSpPr>
          <p:nvPr>
            <p:ph type="sldNum" sz="quarter" idx="16"/>
          </p:nvPr>
        </p:nvSpPr>
        <p:spPr/>
        <p:txBody>
          <a:bodyPr/>
          <a:lstStyle/>
          <a:p>
            <a:pPr>
              <a:defRPr/>
            </a:pPr>
            <a:fld id="{B3B58153-08E8-4190-B297-9C94CB0A35AF}" type="slidenum">
              <a:rPr lang="en-US" altLang="en-US" smtClean="0"/>
              <a:pPr>
                <a:defRPr/>
              </a:pPr>
              <a:t>12</a:t>
            </a:fld>
            <a:endParaRPr lang="en-US" altLang="en-US"/>
          </a:p>
        </p:txBody>
      </p:sp>
    </p:spTree>
    <p:extLst>
      <p:ext uri="{BB962C8B-B14F-4D97-AF65-F5344CB8AC3E}">
        <p14:creationId xmlns:p14="http://schemas.microsoft.com/office/powerpoint/2010/main" val="388837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82722-87B2-6442-873C-81F9ECC84D1F}"/>
              </a:ext>
            </a:extLst>
          </p:cNvPr>
          <p:cNvSpPr>
            <a:spLocks noGrp="1"/>
          </p:cNvSpPr>
          <p:nvPr>
            <p:ph type="body" sz="quarter" idx="10"/>
          </p:nvPr>
        </p:nvSpPr>
        <p:spPr/>
        <p:txBody>
          <a:bodyPr/>
          <a:lstStyle/>
          <a:p>
            <a:r>
              <a:rPr lang="en-NZ" dirty="0"/>
              <a:t>Statutory example #1</a:t>
            </a:r>
          </a:p>
          <a:p>
            <a:endParaRPr lang="en-NZ" dirty="0"/>
          </a:p>
        </p:txBody>
      </p:sp>
      <p:sp>
        <p:nvSpPr>
          <p:cNvPr id="3" name="Text Placeholder 2">
            <a:extLst>
              <a:ext uri="{FF2B5EF4-FFF2-40B4-BE49-F238E27FC236}">
                <a16:creationId xmlns:a16="http://schemas.microsoft.com/office/drawing/2014/main" id="{E829A831-1C38-5506-79E5-931C8C3A95A4}"/>
              </a:ext>
            </a:extLst>
          </p:cNvPr>
          <p:cNvSpPr>
            <a:spLocks noGrp="1"/>
          </p:cNvSpPr>
          <p:nvPr>
            <p:ph type="body" sz="quarter" idx="15"/>
          </p:nvPr>
        </p:nvSpPr>
        <p:spPr/>
        <p:txBody>
          <a:bodyPr/>
          <a:lstStyle/>
          <a:p>
            <a:r>
              <a:rPr lang="en-NZ" dirty="0"/>
              <a:t>A + B – first contract on 1 December 2022.</a:t>
            </a:r>
          </a:p>
          <a:p>
            <a:r>
              <a:rPr lang="en-NZ" dirty="0"/>
              <a:t>A to pay B $253K before 1 December 2023</a:t>
            </a:r>
          </a:p>
          <a:p>
            <a:r>
              <a:rPr lang="en-NZ" dirty="0"/>
              <a:t>On 1 November 2023, A + B form new contract on same terms for $57,500 for services in 2024.</a:t>
            </a:r>
          </a:p>
          <a:p>
            <a:pPr marL="0" indent="0">
              <a:buNone/>
            </a:pPr>
            <a:endParaRPr lang="en-NZ" dirty="0"/>
          </a:p>
          <a:p>
            <a:pPr marL="0" indent="0">
              <a:buNone/>
            </a:pPr>
            <a:r>
              <a:rPr lang="en-NZ" dirty="0"/>
              <a:t>Are these small trade contracts?</a:t>
            </a:r>
          </a:p>
          <a:p>
            <a:pPr marL="0" indent="0">
              <a:buNone/>
            </a:pPr>
            <a:endParaRPr lang="en-NZ" dirty="0"/>
          </a:p>
          <a:p>
            <a:endParaRPr lang="en-NZ" dirty="0"/>
          </a:p>
        </p:txBody>
      </p:sp>
      <p:sp>
        <p:nvSpPr>
          <p:cNvPr id="4" name="Slide Number Placeholder 3">
            <a:extLst>
              <a:ext uri="{FF2B5EF4-FFF2-40B4-BE49-F238E27FC236}">
                <a16:creationId xmlns:a16="http://schemas.microsoft.com/office/drawing/2014/main" id="{15633F1C-9FF7-0055-7824-E5B93ED24953}"/>
              </a:ext>
            </a:extLst>
          </p:cNvPr>
          <p:cNvSpPr>
            <a:spLocks noGrp="1"/>
          </p:cNvSpPr>
          <p:nvPr>
            <p:ph type="sldNum" sz="quarter" idx="16"/>
          </p:nvPr>
        </p:nvSpPr>
        <p:spPr/>
        <p:txBody>
          <a:bodyPr/>
          <a:lstStyle/>
          <a:p>
            <a:pPr>
              <a:defRPr/>
            </a:pPr>
            <a:fld id="{B3B58153-08E8-4190-B297-9C94CB0A35AF}" type="slidenum">
              <a:rPr lang="en-US" altLang="en-US" smtClean="0"/>
              <a:pPr>
                <a:defRPr/>
              </a:pPr>
              <a:t>13</a:t>
            </a:fld>
            <a:endParaRPr lang="en-US" altLang="en-US"/>
          </a:p>
        </p:txBody>
      </p:sp>
    </p:spTree>
    <p:extLst>
      <p:ext uri="{BB962C8B-B14F-4D97-AF65-F5344CB8AC3E}">
        <p14:creationId xmlns:p14="http://schemas.microsoft.com/office/powerpoint/2010/main" val="148652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78498-57B8-A860-89DA-D92D93E93F55}"/>
              </a:ext>
            </a:extLst>
          </p:cNvPr>
          <p:cNvSpPr>
            <a:spLocks noGrp="1"/>
          </p:cNvSpPr>
          <p:nvPr>
            <p:ph type="body" sz="quarter" idx="10"/>
          </p:nvPr>
        </p:nvSpPr>
        <p:spPr/>
        <p:txBody>
          <a:bodyPr/>
          <a:lstStyle/>
          <a:p>
            <a:r>
              <a:rPr lang="en-NZ" dirty="0"/>
              <a:t>Answer to statutory example #1</a:t>
            </a:r>
          </a:p>
        </p:txBody>
      </p:sp>
      <p:sp>
        <p:nvSpPr>
          <p:cNvPr id="3" name="Text Placeholder 2">
            <a:extLst>
              <a:ext uri="{FF2B5EF4-FFF2-40B4-BE49-F238E27FC236}">
                <a16:creationId xmlns:a16="http://schemas.microsoft.com/office/drawing/2014/main" id="{D4F2B1BA-716A-FD39-6777-C4586037DB19}"/>
              </a:ext>
            </a:extLst>
          </p:cNvPr>
          <p:cNvSpPr>
            <a:spLocks noGrp="1"/>
          </p:cNvSpPr>
          <p:nvPr>
            <p:ph type="body" sz="quarter" idx="15"/>
          </p:nvPr>
        </p:nvSpPr>
        <p:spPr/>
        <p:txBody>
          <a:bodyPr/>
          <a:lstStyle/>
          <a:p>
            <a:r>
              <a:rPr lang="en-NZ" u="sng" dirty="0"/>
              <a:t>NO</a:t>
            </a:r>
            <a:r>
              <a:rPr lang="en-NZ" dirty="0"/>
              <a:t>. Neither contract is a small trade contract. Annual value threshold exceeded when relationship first arises.</a:t>
            </a:r>
            <a:endParaRPr lang="en-NZ" u="sng" dirty="0"/>
          </a:p>
          <a:p>
            <a:endParaRPr lang="en-NZ" dirty="0"/>
          </a:p>
        </p:txBody>
      </p:sp>
      <p:sp>
        <p:nvSpPr>
          <p:cNvPr id="4" name="Slide Number Placeholder 3">
            <a:extLst>
              <a:ext uri="{FF2B5EF4-FFF2-40B4-BE49-F238E27FC236}">
                <a16:creationId xmlns:a16="http://schemas.microsoft.com/office/drawing/2014/main" id="{BEBD4352-FE3D-A566-7B91-40D8FCDC0742}"/>
              </a:ext>
            </a:extLst>
          </p:cNvPr>
          <p:cNvSpPr>
            <a:spLocks noGrp="1"/>
          </p:cNvSpPr>
          <p:nvPr>
            <p:ph type="sldNum" sz="quarter" idx="16"/>
          </p:nvPr>
        </p:nvSpPr>
        <p:spPr/>
        <p:txBody>
          <a:bodyPr/>
          <a:lstStyle/>
          <a:p>
            <a:pPr>
              <a:defRPr/>
            </a:pPr>
            <a:fld id="{B3B58153-08E8-4190-B297-9C94CB0A35AF}" type="slidenum">
              <a:rPr lang="en-US" altLang="en-US" smtClean="0"/>
              <a:pPr>
                <a:defRPr/>
              </a:pPr>
              <a:t>14</a:t>
            </a:fld>
            <a:endParaRPr lang="en-US" altLang="en-US"/>
          </a:p>
        </p:txBody>
      </p:sp>
    </p:spTree>
    <p:extLst>
      <p:ext uri="{BB962C8B-B14F-4D97-AF65-F5344CB8AC3E}">
        <p14:creationId xmlns:p14="http://schemas.microsoft.com/office/powerpoint/2010/main" val="60936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556F5-8CB7-376C-00FE-B1D57808C61A}"/>
              </a:ext>
            </a:extLst>
          </p:cNvPr>
          <p:cNvSpPr>
            <a:spLocks noGrp="1"/>
          </p:cNvSpPr>
          <p:nvPr>
            <p:ph type="body" sz="quarter" idx="10"/>
          </p:nvPr>
        </p:nvSpPr>
        <p:spPr/>
        <p:txBody>
          <a:bodyPr/>
          <a:lstStyle/>
          <a:p>
            <a:r>
              <a:rPr lang="en-NZ" dirty="0"/>
              <a:t>Statutory example #2</a:t>
            </a:r>
          </a:p>
          <a:p>
            <a:endParaRPr lang="en-NZ" dirty="0"/>
          </a:p>
        </p:txBody>
      </p:sp>
      <p:sp>
        <p:nvSpPr>
          <p:cNvPr id="3" name="Text Placeholder 2">
            <a:extLst>
              <a:ext uri="{FF2B5EF4-FFF2-40B4-BE49-F238E27FC236}">
                <a16:creationId xmlns:a16="http://schemas.microsoft.com/office/drawing/2014/main" id="{442A1D6A-4C99-30E0-ED58-FD76B40615ED}"/>
              </a:ext>
            </a:extLst>
          </p:cNvPr>
          <p:cNvSpPr>
            <a:spLocks noGrp="1"/>
          </p:cNvSpPr>
          <p:nvPr>
            <p:ph type="body" sz="quarter" idx="15"/>
          </p:nvPr>
        </p:nvSpPr>
        <p:spPr/>
        <p:txBody>
          <a:bodyPr/>
          <a:lstStyle/>
          <a:p>
            <a:r>
              <a:rPr lang="en-NZ" sz="2800" dirty="0"/>
              <a:t>A + B have two contracts for fruit purchase. Same terms.</a:t>
            </a:r>
          </a:p>
          <a:p>
            <a:r>
              <a:rPr lang="en-NZ" sz="2800" dirty="0"/>
              <a:t>Contract 1 – $120,000 per year for grapes, entered 1 January 2023.</a:t>
            </a:r>
          </a:p>
          <a:p>
            <a:r>
              <a:rPr lang="en-NZ" sz="2800" dirty="0"/>
              <a:t>When A + B sign Contract 1, they know that they were going to enter into Contract 2.</a:t>
            </a:r>
          </a:p>
          <a:p>
            <a:r>
              <a:rPr lang="en-NZ" sz="2800" dirty="0"/>
              <a:t>Contract 2 – $180,000 per year for apples, entered 1 January 2024.</a:t>
            </a:r>
          </a:p>
          <a:p>
            <a:pPr marL="0" indent="0">
              <a:buNone/>
            </a:pPr>
            <a:endParaRPr lang="en-NZ" sz="2800" dirty="0"/>
          </a:p>
          <a:p>
            <a:pPr marL="0" indent="0">
              <a:buNone/>
            </a:pPr>
            <a:r>
              <a:rPr lang="en-NZ" sz="2800" dirty="0"/>
              <a:t>Are these small trade contracts?</a:t>
            </a:r>
          </a:p>
          <a:p>
            <a:endParaRPr lang="en-NZ" dirty="0"/>
          </a:p>
        </p:txBody>
      </p:sp>
      <p:sp>
        <p:nvSpPr>
          <p:cNvPr id="4" name="Slide Number Placeholder 3">
            <a:extLst>
              <a:ext uri="{FF2B5EF4-FFF2-40B4-BE49-F238E27FC236}">
                <a16:creationId xmlns:a16="http://schemas.microsoft.com/office/drawing/2014/main" id="{277F2A9E-BA12-D21F-D218-B542FE27DAB8}"/>
              </a:ext>
            </a:extLst>
          </p:cNvPr>
          <p:cNvSpPr>
            <a:spLocks noGrp="1"/>
          </p:cNvSpPr>
          <p:nvPr>
            <p:ph type="sldNum" sz="quarter" idx="16"/>
          </p:nvPr>
        </p:nvSpPr>
        <p:spPr/>
        <p:txBody>
          <a:bodyPr/>
          <a:lstStyle/>
          <a:p>
            <a:pPr>
              <a:defRPr/>
            </a:pPr>
            <a:fld id="{B3B58153-08E8-4190-B297-9C94CB0A35AF}" type="slidenum">
              <a:rPr lang="en-US" altLang="en-US" smtClean="0"/>
              <a:pPr>
                <a:defRPr/>
              </a:pPr>
              <a:t>15</a:t>
            </a:fld>
            <a:endParaRPr lang="en-US" altLang="en-US"/>
          </a:p>
        </p:txBody>
      </p:sp>
    </p:spTree>
    <p:extLst>
      <p:ext uri="{BB962C8B-B14F-4D97-AF65-F5344CB8AC3E}">
        <p14:creationId xmlns:p14="http://schemas.microsoft.com/office/powerpoint/2010/main" val="374686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13CCCC-00CB-352F-CAF0-AB0C85C25018}"/>
              </a:ext>
            </a:extLst>
          </p:cNvPr>
          <p:cNvSpPr>
            <a:spLocks noGrp="1"/>
          </p:cNvSpPr>
          <p:nvPr>
            <p:ph type="body" sz="quarter" idx="10"/>
          </p:nvPr>
        </p:nvSpPr>
        <p:spPr/>
        <p:txBody>
          <a:bodyPr/>
          <a:lstStyle/>
          <a:p>
            <a:r>
              <a:rPr lang="en-NZ" dirty="0"/>
              <a:t>Answer to statutory example #2</a:t>
            </a:r>
          </a:p>
        </p:txBody>
      </p:sp>
      <p:sp>
        <p:nvSpPr>
          <p:cNvPr id="3" name="Text Placeholder 2">
            <a:extLst>
              <a:ext uri="{FF2B5EF4-FFF2-40B4-BE49-F238E27FC236}">
                <a16:creationId xmlns:a16="http://schemas.microsoft.com/office/drawing/2014/main" id="{37D2D581-264A-5AFD-0951-770F13EDBBA9}"/>
              </a:ext>
            </a:extLst>
          </p:cNvPr>
          <p:cNvSpPr>
            <a:spLocks noGrp="1"/>
          </p:cNvSpPr>
          <p:nvPr>
            <p:ph type="body" sz="quarter" idx="15"/>
          </p:nvPr>
        </p:nvSpPr>
        <p:spPr/>
        <p:txBody>
          <a:bodyPr/>
          <a:lstStyle/>
          <a:p>
            <a:r>
              <a:rPr lang="en-NZ" sz="2800" u="sng" dirty="0"/>
              <a:t>NO.</a:t>
            </a:r>
            <a:r>
              <a:rPr lang="en-NZ" sz="2800" dirty="0"/>
              <a:t> Neither contract is a small trade contract. Part of same trading relationship, and annual value threshold exceeded when relationship first arises.</a:t>
            </a:r>
            <a:endParaRPr lang="en-NZ" dirty="0"/>
          </a:p>
        </p:txBody>
      </p:sp>
      <p:sp>
        <p:nvSpPr>
          <p:cNvPr id="4" name="Slide Number Placeholder 3">
            <a:extLst>
              <a:ext uri="{FF2B5EF4-FFF2-40B4-BE49-F238E27FC236}">
                <a16:creationId xmlns:a16="http://schemas.microsoft.com/office/drawing/2014/main" id="{A4A92DE6-7E4F-7C2D-1686-1B6C6CC608E2}"/>
              </a:ext>
            </a:extLst>
          </p:cNvPr>
          <p:cNvSpPr>
            <a:spLocks noGrp="1"/>
          </p:cNvSpPr>
          <p:nvPr>
            <p:ph type="sldNum" sz="quarter" idx="16"/>
          </p:nvPr>
        </p:nvSpPr>
        <p:spPr/>
        <p:txBody>
          <a:bodyPr/>
          <a:lstStyle/>
          <a:p>
            <a:pPr>
              <a:defRPr/>
            </a:pPr>
            <a:fld id="{B3B58153-08E8-4190-B297-9C94CB0A35AF}" type="slidenum">
              <a:rPr lang="en-US" altLang="en-US" smtClean="0"/>
              <a:pPr>
                <a:defRPr/>
              </a:pPr>
              <a:t>16</a:t>
            </a:fld>
            <a:endParaRPr lang="en-US" altLang="en-US"/>
          </a:p>
        </p:txBody>
      </p:sp>
    </p:spTree>
    <p:extLst>
      <p:ext uri="{BB962C8B-B14F-4D97-AF65-F5344CB8AC3E}">
        <p14:creationId xmlns:p14="http://schemas.microsoft.com/office/powerpoint/2010/main" val="224486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98C05-AC0D-A32D-99C7-2A7528E88ED8}"/>
              </a:ext>
            </a:extLst>
          </p:cNvPr>
          <p:cNvSpPr>
            <a:spLocks noGrp="1"/>
          </p:cNvSpPr>
          <p:nvPr>
            <p:ph type="body" sz="quarter" idx="10"/>
          </p:nvPr>
        </p:nvSpPr>
        <p:spPr/>
        <p:txBody>
          <a:bodyPr/>
          <a:lstStyle/>
          <a:p>
            <a:r>
              <a:rPr lang="en-NZ" dirty="0"/>
              <a:t>Statutory example #3</a:t>
            </a:r>
          </a:p>
          <a:p>
            <a:endParaRPr lang="en-NZ" dirty="0"/>
          </a:p>
          <a:p>
            <a:endParaRPr lang="en-NZ" dirty="0"/>
          </a:p>
        </p:txBody>
      </p:sp>
      <p:sp>
        <p:nvSpPr>
          <p:cNvPr id="3" name="Text Placeholder 2">
            <a:extLst>
              <a:ext uri="{FF2B5EF4-FFF2-40B4-BE49-F238E27FC236}">
                <a16:creationId xmlns:a16="http://schemas.microsoft.com/office/drawing/2014/main" id="{530E82EB-B9B1-3056-5594-A539CC627FC8}"/>
              </a:ext>
            </a:extLst>
          </p:cNvPr>
          <p:cNvSpPr>
            <a:spLocks noGrp="1"/>
          </p:cNvSpPr>
          <p:nvPr>
            <p:ph type="body" sz="quarter" idx="15"/>
          </p:nvPr>
        </p:nvSpPr>
        <p:spPr/>
        <p:txBody>
          <a:bodyPr/>
          <a:lstStyle/>
          <a:p>
            <a:r>
              <a:rPr lang="en-NZ" dirty="0"/>
              <a:t>A + B enter open-ended contract for stationery on 1 May 2024.</a:t>
            </a:r>
          </a:p>
          <a:p>
            <a:r>
              <a:rPr lang="en-NZ" dirty="0"/>
              <a:t>Contract doesn’t specify price, but parties expect that B will pay A $100,000 each year.</a:t>
            </a:r>
          </a:p>
          <a:p>
            <a:r>
              <a:rPr lang="en-NZ" dirty="0"/>
              <a:t>After 3 years, B is buying $300,000 of stationery each year.</a:t>
            </a:r>
          </a:p>
          <a:p>
            <a:endParaRPr lang="en-NZ" dirty="0"/>
          </a:p>
          <a:p>
            <a:pPr marL="0" indent="0">
              <a:buNone/>
            </a:pPr>
            <a:r>
              <a:rPr lang="en-NZ" dirty="0"/>
              <a:t>Is this a small trade contract?</a:t>
            </a:r>
          </a:p>
          <a:p>
            <a:endParaRPr lang="en-NZ" dirty="0"/>
          </a:p>
        </p:txBody>
      </p:sp>
      <p:sp>
        <p:nvSpPr>
          <p:cNvPr id="4" name="Slide Number Placeholder 3">
            <a:extLst>
              <a:ext uri="{FF2B5EF4-FFF2-40B4-BE49-F238E27FC236}">
                <a16:creationId xmlns:a16="http://schemas.microsoft.com/office/drawing/2014/main" id="{CDA12D88-8C4B-1ECA-CCB2-59C85D431762}"/>
              </a:ext>
            </a:extLst>
          </p:cNvPr>
          <p:cNvSpPr>
            <a:spLocks noGrp="1"/>
          </p:cNvSpPr>
          <p:nvPr>
            <p:ph type="sldNum" sz="quarter" idx="16"/>
          </p:nvPr>
        </p:nvSpPr>
        <p:spPr/>
        <p:txBody>
          <a:bodyPr/>
          <a:lstStyle/>
          <a:p>
            <a:pPr>
              <a:defRPr/>
            </a:pPr>
            <a:fld id="{B3B58153-08E8-4190-B297-9C94CB0A35AF}" type="slidenum">
              <a:rPr lang="en-US" altLang="en-US" smtClean="0"/>
              <a:pPr>
                <a:defRPr/>
              </a:pPr>
              <a:t>17</a:t>
            </a:fld>
            <a:endParaRPr lang="en-US" altLang="en-US"/>
          </a:p>
        </p:txBody>
      </p:sp>
    </p:spTree>
    <p:extLst>
      <p:ext uri="{BB962C8B-B14F-4D97-AF65-F5344CB8AC3E}">
        <p14:creationId xmlns:p14="http://schemas.microsoft.com/office/powerpoint/2010/main" val="48613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950CA-22B6-7C3A-3D6B-FC64F33317E7}"/>
              </a:ext>
            </a:extLst>
          </p:cNvPr>
          <p:cNvSpPr>
            <a:spLocks noGrp="1"/>
          </p:cNvSpPr>
          <p:nvPr>
            <p:ph type="body" sz="quarter" idx="10"/>
          </p:nvPr>
        </p:nvSpPr>
        <p:spPr/>
        <p:txBody>
          <a:bodyPr/>
          <a:lstStyle/>
          <a:p>
            <a:r>
              <a:rPr lang="en-NZ" dirty="0"/>
              <a:t>Answer to statutory example #3</a:t>
            </a:r>
          </a:p>
        </p:txBody>
      </p:sp>
      <p:sp>
        <p:nvSpPr>
          <p:cNvPr id="3" name="Text Placeholder 2">
            <a:extLst>
              <a:ext uri="{FF2B5EF4-FFF2-40B4-BE49-F238E27FC236}">
                <a16:creationId xmlns:a16="http://schemas.microsoft.com/office/drawing/2014/main" id="{BDF5CBFE-C15A-6791-57F2-CBCC51FE19A8}"/>
              </a:ext>
            </a:extLst>
          </p:cNvPr>
          <p:cNvSpPr>
            <a:spLocks noGrp="1"/>
          </p:cNvSpPr>
          <p:nvPr>
            <p:ph type="body" sz="quarter" idx="15"/>
          </p:nvPr>
        </p:nvSpPr>
        <p:spPr/>
        <p:txBody>
          <a:bodyPr/>
          <a:lstStyle/>
          <a:p>
            <a:r>
              <a:rPr lang="en-NZ" u="sng" dirty="0"/>
              <a:t>YES</a:t>
            </a:r>
            <a:r>
              <a:rPr lang="en-NZ" dirty="0"/>
              <a:t>. This is a small trade contract because annual value threshold not exceeded when the relationship first arises.</a:t>
            </a:r>
          </a:p>
          <a:p>
            <a:endParaRPr lang="en-NZ" dirty="0"/>
          </a:p>
        </p:txBody>
      </p:sp>
      <p:sp>
        <p:nvSpPr>
          <p:cNvPr id="4" name="Slide Number Placeholder 3">
            <a:extLst>
              <a:ext uri="{FF2B5EF4-FFF2-40B4-BE49-F238E27FC236}">
                <a16:creationId xmlns:a16="http://schemas.microsoft.com/office/drawing/2014/main" id="{32EC7E41-947E-8579-72CE-9FBFA062EB7E}"/>
              </a:ext>
            </a:extLst>
          </p:cNvPr>
          <p:cNvSpPr>
            <a:spLocks noGrp="1"/>
          </p:cNvSpPr>
          <p:nvPr>
            <p:ph type="sldNum" sz="quarter" idx="16"/>
          </p:nvPr>
        </p:nvSpPr>
        <p:spPr/>
        <p:txBody>
          <a:bodyPr/>
          <a:lstStyle/>
          <a:p>
            <a:pPr>
              <a:defRPr/>
            </a:pPr>
            <a:fld id="{B3B58153-08E8-4190-B297-9C94CB0A35AF}" type="slidenum">
              <a:rPr lang="en-US" altLang="en-US" smtClean="0"/>
              <a:pPr>
                <a:defRPr/>
              </a:pPr>
              <a:t>18</a:t>
            </a:fld>
            <a:endParaRPr lang="en-US" altLang="en-US"/>
          </a:p>
        </p:txBody>
      </p:sp>
    </p:spTree>
    <p:extLst>
      <p:ext uri="{BB962C8B-B14F-4D97-AF65-F5344CB8AC3E}">
        <p14:creationId xmlns:p14="http://schemas.microsoft.com/office/powerpoint/2010/main" val="277726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66E928-282B-BC65-785F-D4C4BA237B0C}"/>
              </a:ext>
            </a:extLst>
          </p:cNvPr>
          <p:cNvSpPr>
            <a:spLocks noGrp="1"/>
          </p:cNvSpPr>
          <p:nvPr>
            <p:ph type="body" sz="quarter" idx="10"/>
          </p:nvPr>
        </p:nvSpPr>
        <p:spPr/>
        <p:txBody>
          <a:bodyPr/>
          <a:lstStyle/>
          <a:p>
            <a:r>
              <a:rPr lang="en-NZ" dirty="0"/>
              <a:t>ACCC examples</a:t>
            </a:r>
          </a:p>
        </p:txBody>
      </p:sp>
      <p:sp>
        <p:nvSpPr>
          <p:cNvPr id="3" name="Text Placeholder 2">
            <a:extLst>
              <a:ext uri="{FF2B5EF4-FFF2-40B4-BE49-F238E27FC236}">
                <a16:creationId xmlns:a16="http://schemas.microsoft.com/office/drawing/2014/main" id="{6A28A964-27CF-A444-2C5A-345432B9DCF6}"/>
              </a:ext>
            </a:extLst>
          </p:cNvPr>
          <p:cNvSpPr>
            <a:spLocks noGrp="1"/>
          </p:cNvSpPr>
          <p:nvPr>
            <p:ph type="body" sz="quarter" idx="15"/>
          </p:nvPr>
        </p:nvSpPr>
        <p:spPr/>
        <p:txBody>
          <a:bodyPr/>
          <a:lstStyle/>
          <a:p>
            <a:r>
              <a:rPr lang="en-NZ" i="1" dirty="0" err="1"/>
              <a:t>Mitolo</a:t>
            </a:r>
            <a:r>
              <a:rPr lang="en-NZ" dirty="0"/>
              <a:t> – potato farming</a:t>
            </a:r>
          </a:p>
          <a:p>
            <a:r>
              <a:rPr lang="en-NZ" i="1" dirty="0"/>
              <a:t>Servcorp</a:t>
            </a:r>
            <a:r>
              <a:rPr lang="en-NZ" dirty="0"/>
              <a:t> – office space supply contracts</a:t>
            </a:r>
          </a:p>
          <a:p>
            <a:r>
              <a:rPr lang="en-NZ" i="1" dirty="0"/>
              <a:t>JJ Richards</a:t>
            </a:r>
            <a:r>
              <a:rPr lang="en-NZ" dirty="0"/>
              <a:t> – waste management</a:t>
            </a:r>
            <a:endParaRPr lang="en-NZ" i="1" dirty="0"/>
          </a:p>
          <a:p>
            <a:endParaRPr lang="en-NZ" dirty="0"/>
          </a:p>
        </p:txBody>
      </p:sp>
      <p:sp>
        <p:nvSpPr>
          <p:cNvPr id="4" name="Slide Number Placeholder 3">
            <a:extLst>
              <a:ext uri="{FF2B5EF4-FFF2-40B4-BE49-F238E27FC236}">
                <a16:creationId xmlns:a16="http://schemas.microsoft.com/office/drawing/2014/main" id="{5F62EF36-4FAA-8A21-8A70-86C3791B5195}"/>
              </a:ext>
            </a:extLst>
          </p:cNvPr>
          <p:cNvSpPr>
            <a:spLocks noGrp="1"/>
          </p:cNvSpPr>
          <p:nvPr>
            <p:ph type="sldNum" sz="quarter" idx="16"/>
          </p:nvPr>
        </p:nvSpPr>
        <p:spPr/>
        <p:txBody>
          <a:bodyPr/>
          <a:lstStyle/>
          <a:p>
            <a:pPr>
              <a:defRPr/>
            </a:pPr>
            <a:fld id="{B3B58153-08E8-4190-B297-9C94CB0A35AF}" type="slidenum">
              <a:rPr lang="en-US" altLang="en-US" smtClean="0"/>
              <a:pPr>
                <a:defRPr/>
              </a:pPr>
              <a:t>19</a:t>
            </a:fld>
            <a:endParaRPr lang="en-US" altLang="en-US"/>
          </a:p>
        </p:txBody>
      </p:sp>
    </p:spTree>
    <p:extLst>
      <p:ext uri="{BB962C8B-B14F-4D97-AF65-F5344CB8AC3E}">
        <p14:creationId xmlns:p14="http://schemas.microsoft.com/office/powerpoint/2010/main" val="131623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F2ACC5-9E85-E534-D4C3-410FC540F6D6}"/>
              </a:ext>
            </a:extLst>
          </p:cNvPr>
          <p:cNvSpPr>
            <a:spLocks noGrp="1"/>
          </p:cNvSpPr>
          <p:nvPr>
            <p:ph type="body" sz="quarter" idx="10"/>
          </p:nvPr>
        </p:nvSpPr>
        <p:spPr/>
        <p:txBody>
          <a:bodyPr/>
          <a:lstStyle/>
          <a:p>
            <a:r>
              <a:rPr lang="en-NZ" dirty="0"/>
              <a:t>What we will cover today</a:t>
            </a:r>
          </a:p>
        </p:txBody>
      </p:sp>
      <p:sp>
        <p:nvSpPr>
          <p:cNvPr id="3" name="Text Placeholder 2">
            <a:extLst>
              <a:ext uri="{FF2B5EF4-FFF2-40B4-BE49-F238E27FC236}">
                <a16:creationId xmlns:a16="http://schemas.microsoft.com/office/drawing/2014/main" id="{15218FB4-0606-E70D-2932-638BEE47DACE}"/>
              </a:ext>
            </a:extLst>
          </p:cNvPr>
          <p:cNvSpPr>
            <a:spLocks noGrp="1"/>
          </p:cNvSpPr>
          <p:nvPr>
            <p:ph type="body" sz="quarter" idx="15"/>
          </p:nvPr>
        </p:nvSpPr>
        <p:spPr/>
        <p:txBody>
          <a:bodyPr/>
          <a:lstStyle/>
          <a:p>
            <a:r>
              <a:rPr lang="en-NZ" dirty="0"/>
              <a:t>Commerce Commission – our role and responsibilities</a:t>
            </a:r>
          </a:p>
          <a:p>
            <a:r>
              <a:rPr lang="en-NZ" dirty="0"/>
              <a:t>Fair Trading Act – new changes in 2022</a:t>
            </a:r>
          </a:p>
          <a:p>
            <a:r>
              <a:rPr lang="en-NZ" dirty="0"/>
              <a:t>Commerce Act – cartel conduct </a:t>
            </a:r>
          </a:p>
          <a:p>
            <a:r>
              <a:rPr lang="en-NZ" dirty="0"/>
              <a:t>Q&amp;A</a:t>
            </a:r>
          </a:p>
        </p:txBody>
      </p:sp>
      <p:sp>
        <p:nvSpPr>
          <p:cNvPr id="4" name="Slide Number Placeholder 3">
            <a:extLst>
              <a:ext uri="{FF2B5EF4-FFF2-40B4-BE49-F238E27FC236}">
                <a16:creationId xmlns:a16="http://schemas.microsoft.com/office/drawing/2014/main" id="{7DFB7121-C8CE-31BC-2FA0-BBD0DD4D264D}"/>
              </a:ext>
            </a:extLst>
          </p:cNvPr>
          <p:cNvSpPr>
            <a:spLocks noGrp="1"/>
          </p:cNvSpPr>
          <p:nvPr>
            <p:ph type="sldNum" sz="quarter" idx="16"/>
          </p:nvPr>
        </p:nvSpPr>
        <p:spPr/>
        <p:txBody>
          <a:bodyPr/>
          <a:lstStyle/>
          <a:p>
            <a:pPr>
              <a:defRPr/>
            </a:pPr>
            <a:fld id="{B3B58153-08E8-4190-B297-9C94CB0A35AF}" type="slidenum">
              <a:rPr lang="en-US" altLang="en-US" smtClean="0"/>
              <a:pPr>
                <a:defRPr/>
              </a:pPr>
              <a:t>2</a:t>
            </a:fld>
            <a:endParaRPr lang="en-US" altLang="en-US"/>
          </a:p>
        </p:txBody>
      </p:sp>
    </p:spTree>
    <p:extLst>
      <p:ext uri="{BB962C8B-B14F-4D97-AF65-F5344CB8AC3E}">
        <p14:creationId xmlns:p14="http://schemas.microsoft.com/office/powerpoint/2010/main" val="388517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52EE5-265D-D324-F976-CD4D4BFCDEFA}"/>
              </a:ext>
            </a:extLst>
          </p:cNvPr>
          <p:cNvSpPr>
            <a:spLocks noGrp="1"/>
          </p:cNvSpPr>
          <p:nvPr>
            <p:ph type="body" sz="quarter" idx="10"/>
          </p:nvPr>
        </p:nvSpPr>
        <p:spPr/>
        <p:txBody>
          <a:bodyPr/>
          <a:lstStyle/>
          <a:p>
            <a:r>
              <a:rPr lang="en-NZ" dirty="0"/>
              <a:t>Unconscionable conduct</a:t>
            </a:r>
          </a:p>
        </p:txBody>
      </p:sp>
      <p:sp>
        <p:nvSpPr>
          <p:cNvPr id="3" name="Text Placeholder 2">
            <a:extLst>
              <a:ext uri="{FF2B5EF4-FFF2-40B4-BE49-F238E27FC236}">
                <a16:creationId xmlns:a16="http://schemas.microsoft.com/office/drawing/2014/main" id="{C04B3477-3281-2CF0-B51E-670B0636B5EC}"/>
              </a:ext>
            </a:extLst>
          </p:cNvPr>
          <p:cNvSpPr>
            <a:spLocks noGrp="1"/>
          </p:cNvSpPr>
          <p:nvPr>
            <p:ph type="body" sz="quarter" idx="15"/>
          </p:nvPr>
        </p:nvSpPr>
        <p:spPr/>
        <p:txBody>
          <a:bodyPr/>
          <a:lstStyle/>
          <a:p>
            <a:pPr marL="0" indent="0">
              <a:buNone/>
            </a:pPr>
            <a:r>
              <a:rPr lang="en-US" altLang="en-US" sz="2400" dirty="0">
                <a:ea typeface="Geneva" pitchFamily="124" charset="-128"/>
              </a:rPr>
              <a:t>Section 7 </a:t>
            </a:r>
          </a:p>
          <a:p>
            <a:pPr marL="514350" indent="-514350">
              <a:buAutoNum type="arabicParenBoth"/>
            </a:pPr>
            <a:r>
              <a:rPr lang="en-US" altLang="en-US" sz="2400" dirty="0">
                <a:ea typeface="Geneva" pitchFamily="124" charset="-128"/>
              </a:rPr>
              <a:t>A person must not, in trade, engage in conduct that is unconscionable </a:t>
            </a:r>
          </a:p>
          <a:p>
            <a:pPr marL="514350" indent="-514350">
              <a:buAutoNum type="arabicParenBoth"/>
            </a:pPr>
            <a:r>
              <a:rPr lang="en-US" altLang="en-US" sz="2400" dirty="0">
                <a:ea typeface="Geneva" pitchFamily="124" charset="-128"/>
              </a:rPr>
              <a:t>This section applies whether or not – </a:t>
            </a:r>
          </a:p>
          <a:p>
            <a:pPr marL="954088" lvl="1" indent="-514350">
              <a:buFont typeface="+mj-lt"/>
              <a:buAutoNum type="alphaLcPeriod"/>
            </a:pPr>
            <a:r>
              <a:rPr lang="en-US" altLang="en-US" sz="2400" dirty="0">
                <a:ea typeface="Geneva" pitchFamily="124" charset="-128"/>
              </a:rPr>
              <a:t>there is a system or pattern of unconscionable conduct; or </a:t>
            </a:r>
          </a:p>
          <a:p>
            <a:pPr marL="954088" lvl="1" indent="-514350">
              <a:buFont typeface="+mj-lt"/>
              <a:buAutoNum type="alphaLcPeriod"/>
            </a:pPr>
            <a:r>
              <a:rPr lang="en-US" altLang="en-US" sz="2400" dirty="0">
                <a:ea typeface="Geneva" pitchFamily="124" charset="-128"/>
              </a:rPr>
              <a:t>a particular individual is identified as disadvantaged, or likely to be disadvantaged, by the conduct; or </a:t>
            </a:r>
          </a:p>
          <a:p>
            <a:pPr marL="954088" lvl="1" indent="-514350">
              <a:buFont typeface="+mj-lt"/>
              <a:buAutoNum type="alphaLcPeriod"/>
            </a:pPr>
            <a:r>
              <a:rPr lang="en-US" altLang="en-US" sz="2400" dirty="0">
                <a:ea typeface="Geneva" pitchFamily="124" charset="-128"/>
              </a:rPr>
              <a:t>a contract is entered into </a:t>
            </a:r>
          </a:p>
          <a:p>
            <a:pPr marL="514350" indent="-514350">
              <a:buAutoNum type="arabicParenBoth"/>
            </a:pPr>
            <a:r>
              <a:rPr lang="en-US" altLang="en-US" sz="2400" dirty="0">
                <a:ea typeface="Geneva" pitchFamily="124" charset="-128"/>
              </a:rPr>
              <a:t>This section is not limited by any rule of law or equity relating to unconscionable conduct. </a:t>
            </a:r>
          </a:p>
          <a:p>
            <a:pPr marL="0" indent="0">
              <a:buNone/>
            </a:pPr>
            <a:endParaRPr lang="en-NZ" dirty="0"/>
          </a:p>
        </p:txBody>
      </p:sp>
      <p:sp>
        <p:nvSpPr>
          <p:cNvPr id="4" name="Slide Number Placeholder 3">
            <a:extLst>
              <a:ext uri="{FF2B5EF4-FFF2-40B4-BE49-F238E27FC236}">
                <a16:creationId xmlns:a16="http://schemas.microsoft.com/office/drawing/2014/main" id="{A4CF56E1-F121-C340-1699-FB8331052D85}"/>
              </a:ext>
            </a:extLst>
          </p:cNvPr>
          <p:cNvSpPr>
            <a:spLocks noGrp="1"/>
          </p:cNvSpPr>
          <p:nvPr>
            <p:ph type="sldNum" sz="quarter" idx="16"/>
          </p:nvPr>
        </p:nvSpPr>
        <p:spPr/>
        <p:txBody>
          <a:bodyPr/>
          <a:lstStyle/>
          <a:p>
            <a:pPr>
              <a:defRPr/>
            </a:pPr>
            <a:fld id="{B3B58153-08E8-4190-B297-9C94CB0A35AF}" type="slidenum">
              <a:rPr lang="en-US" altLang="en-US" smtClean="0"/>
              <a:pPr>
                <a:defRPr/>
              </a:pPr>
              <a:t>20</a:t>
            </a:fld>
            <a:endParaRPr lang="en-US" altLang="en-US"/>
          </a:p>
        </p:txBody>
      </p:sp>
    </p:spTree>
    <p:extLst>
      <p:ext uri="{BB962C8B-B14F-4D97-AF65-F5344CB8AC3E}">
        <p14:creationId xmlns:p14="http://schemas.microsoft.com/office/powerpoint/2010/main" val="248546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60750-DA70-947A-783D-717CC55E22DA}"/>
              </a:ext>
            </a:extLst>
          </p:cNvPr>
          <p:cNvSpPr>
            <a:spLocks noGrp="1"/>
          </p:cNvSpPr>
          <p:nvPr>
            <p:ph type="body" sz="quarter" idx="10"/>
          </p:nvPr>
        </p:nvSpPr>
        <p:spPr/>
        <p:txBody>
          <a:bodyPr/>
          <a:lstStyle/>
          <a:p>
            <a:r>
              <a:rPr lang="en-NZ" dirty="0"/>
              <a:t>Section 8 – Court may have regard to certain matters </a:t>
            </a:r>
          </a:p>
          <a:p>
            <a:endParaRPr lang="en-NZ" dirty="0"/>
          </a:p>
        </p:txBody>
      </p:sp>
      <p:sp>
        <p:nvSpPr>
          <p:cNvPr id="3" name="Text Placeholder 2">
            <a:extLst>
              <a:ext uri="{FF2B5EF4-FFF2-40B4-BE49-F238E27FC236}">
                <a16:creationId xmlns:a16="http://schemas.microsoft.com/office/drawing/2014/main" id="{63E36A23-7515-1596-408A-29BDCD96E1FE}"/>
              </a:ext>
            </a:extLst>
          </p:cNvPr>
          <p:cNvSpPr>
            <a:spLocks noGrp="1"/>
          </p:cNvSpPr>
          <p:nvPr>
            <p:ph type="body" sz="quarter" idx="15"/>
          </p:nvPr>
        </p:nvSpPr>
        <p:spPr/>
        <p:txBody>
          <a:bodyPr/>
          <a:lstStyle/>
          <a:p>
            <a:r>
              <a:rPr lang="en-NZ" dirty="0"/>
              <a:t>Relative strengths of bargaining positions </a:t>
            </a:r>
          </a:p>
          <a:p>
            <a:r>
              <a:rPr lang="en-NZ" dirty="0"/>
              <a:t>Extent to which parties acted in good faith</a:t>
            </a:r>
          </a:p>
          <a:p>
            <a:r>
              <a:rPr lang="en-NZ" dirty="0"/>
              <a:t>Traders using undue pressure or influence, or unfair tactics </a:t>
            </a:r>
          </a:p>
          <a:p>
            <a:r>
              <a:rPr lang="en-NZ" dirty="0"/>
              <a:t>If an affected person was able to understand the documents </a:t>
            </a:r>
          </a:p>
          <a:p>
            <a:r>
              <a:rPr lang="en-NZ" dirty="0"/>
              <a:t>If the trader unreasonably failed to disclose intended adverse conduct, and risks </a:t>
            </a:r>
          </a:p>
          <a:p>
            <a:r>
              <a:rPr lang="en-NZ" dirty="0"/>
              <a:t>If an affected person, or their representative, was reasonably able to protect their interest</a:t>
            </a:r>
          </a:p>
          <a:p>
            <a:r>
              <a:rPr lang="en-NZ" dirty="0"/>
              <a:t>Any other relevant circumstances </a:t>
            </a:r>
          </a:p>
          <a:p>
            <a:endParaRPr lang="en-NZ" dirty="0"/>
          </a:p>
        </p:txBody>
      </p:sp>
      <p:sp>
        <p:nvSpPr>
          <p:cNvPr id="4" name="Slide Number Placeholder 3">
            <a:extLst>
              <a:ext uri="{FF2B5EF4-FFF2-40B4-BE49-F238E27FC236}">
                <a16:creationId xmlns:a16="http://schemas.microsoft.com/office/drawing/2014/main" id="{DF926C09-B15A-761B-8516-C55BF47271E6}"/>
              </a:ext>
            </a:extLst>
          </p:cNvPr>
          <p:cNvSpPr>
            <a:spLocks noGrp="1"/>
          </p:cNvSpPr>
          <p:nvPr>
            <p:ph type="sldNum" sz="quarter" idx="16"/>
          </p:nvPr>
        </p:nvSpPr>
        <p:spPr/>
        <p:txBody>
          <a:bodyPr/>
          <a:lstStyle/>
          <a:p>
            <a:pPr>
              <a:defRPr/>
            </a:pPr>
            <a:fld id="{B3B58153-08E8-4190-B297-9C94CB0A35AF}" type="slidenum">
              <a:rPr lang="en-US" altLang="en-US" smtClean="0"/>
              <a:pPr>
                <a:defRPr/>
              </a:pPr>
              <a:t>21</a:t>
            </a:fld>
            <a:endParaRPr lang="en-US" altLang="en-US"/>
          </a:p>
        </p:txBody>
      </p:sp>
    </p:spTree>
    <p:extLst>
      <p:ext uri="{BB962C8B-B14F-4D97-AF65-F5344CB8AC3E}">
        <p14:creationId xmlns:p14="http://schemas.microsoft.com/office/powerpoint/2010/main" val="83593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EDEF7-2064-BE9F-9E6E-E2230D316716}"/>
              </a:ext>
            </a:extLst>
          </p:cNvPr>
          <p:cNvSpPr>
            <a:spLocks noGrp="1"/>
          </p:cNvSpPr>
          <p:nvPr>
            <p:ph type="body" sz="quarter" idx="10"/>
          </p:nvPr>
        </p:nvSpPr>
        <p:spPr/>
        <p:txBody>
          <a:bodyPr/>
          <a:lstStyle/>
          <a:p>
            <a:r>
              <a:rPr lang="en-NZ" dirty="0"/>
              <a:t>Unconscionable conduct</a:t>
            </a:r>
          </a:p>
        </p:txBody>
      </p:sp>
      <p:sp>
        <p:nvSpPr>
          <p:cNvPr id="3" name="Text Placeholder 2">
            <a:extLst>
              <a:ext uri="{FF2B5EF4-FFF2-40B4-BE49-F238E27FC236}">
                <a16:creationId xmlns:a16="http://schemas.microsoft.com/office/drawing/2014/main" id="{AB5E807D-662B-7D87-3A38-58E1F9BFF86A}"/>
              </a:ext>
            </a:extLst>
          </p:cNvPr>
          <p:cNvSpPr>
            <a:spLocks noGrp="1"/>
          </p:cNvSpPr>
          <p:nvPr>
            <p:ph type="body" sz="quarter" idx="15"/>
          </p:nvPr>
        </p:nvSpPr>
        <p:spPr/>
        <p:txBody>
          <a:bodyPr/>
          <a:lstStyle/>
          <a:p>
            <a:pPr eaLnBrk="1" hangingPunct="1">
              <a:buFont typeface="Arial" panose="020B0604020202020204" pitchFamily="34" charset="0"/>
              <a:buChar char="•"/>
            </a:pPr>
            <a:r>
              <a:rPr lang="en-US" altLang="en-US" sz="2200" dirty="0">
                <a:solidFill>
                  <a:srgbClr val="000000"/>
                </a:solidFill>
              </a:rPr>
              <a:t>Coming into effect 16 August 2022 </a:t>
            </a:r>
          </a:p>
          <a:p>
            <a:pPr eaLnBrk="1" hangingPunct="1">
              <a:buFont typeface="Arial" panose="020B0604020202020204" pitchFamily="34" charset="0"/>
              <a:buChar char="•"/>
            </a:pPr>
            <a:r>
              <a:rPr lang="en-US" altLang="en-US" sz="2200" dirty="0">
                <a:solidFill>
                  <a:srgbClr val="000000"/>
                </a:solidFill>
              </a:rPr>
              <a:t>Does not apply to retrospective conduct </a:t>
            </a:r>
          </a:p>
          <a:p>
            <a:pPr eaLnBrk="1" hangingPunct="1">
              <a:buFont typeface="Arial" panose="020B0604020202020204" pitchFamily="34" charset="0"/>
              <a:buChar char="•"/>
            </a:pPr>
            <a:r>
              <a:rPr lang="en-US" altLang="en-US" sz="2200" dirty="0">
                <a:solidFill>
                  <a:srgbClr val="000000"/>
                </a:solidFill>
              </a:rPr>
              <a:t>Usual FTA penalty regime </a:t>
            </a:r>
          </a:p>
          <a:p>
            <a:pPr lvl="3"/>
            <a:r>
              <a:rPr lang="en-US" altLang="en-US" sz="2000" dirty="0">
                <a:solidFill>
                  <a:srgbClr val="000000"/>
                </a:solidFill>
              </a:rPr>
              <a:t>$600K for business, $200K for individual </a:t>
            </a:r>
          </a:p>
          <a:p>
            <a:pPr lvl="3"/>
            <a:r>
              <a:rPr lang="en-US" altLang="en-US" sz="2200" dirty="0">
                <a:solidFill>
                  <a:srgbClr val="000000"/>
                </a:solidFill>
              </a:rPr>
              <a:t>Civil remedies: refunds; damages; injunctions; terms altered/declared void </a:t>
            </a:r>
          </a:p>
          <a:p>
            <a:endParaRPr lang="en-NZ" dirty="0"/>
          </a:p>
        </p:txBody>
      </p:sp>
      <p:sp>
        <p:nvSpPr>
          <p:cNvPr id="4" name="Slide Number Placeholder 3">
            <a:extLst>
              <a:ext uri="{FF2B5EF4-FFF2-40B4-BE49-F238E27FC236}">
                <a16:creationId xmlns:a16="http://schemas.microsoft.com/office/drawing/2014/main" id="{E96678B2-C4C7-F3EC-F2D3-8A273ABF6147}"/>
              </a:ext>
            </a:extLst>
          </p:cNvPr>
          <p:cNvSpPr>
            <a:spLocks noGrp="1"/>
          </p:cNvSpPr>
          <p:nvPr>
            <p:ph type="sldNum" sz="quarter" idx="16"/>
          </p:nvPr>
        </p:nvSpPr>
        <p:spPr/>
        <p:txBody>
          <a:bodyPr/>
          <a:lstStyle/>
          <a:p>
            <a:pPr>
              <a:defRPr/>
            </a:pPr>
            <a:fld id="{B3B58153-08E8-4190-B297-9C94CB0A35AF}" type="slidenum">
              <a:rPr lang="en-US" altLang="en-US" smtClean="0"/>
              <a:pPr>
                <a:defRPr/>
              </a:pPr>
              <a:t>22</a:t>
            </a:fld>
            <a:endParaRPr lang="en-US" altLang="en-US"/>
          </a:p>
        </p:txBody>
      </p:sp>
    </p:spTree>
    <p:extLst>
      <p:ext uri="{BB962C8B-B14F-4D97-AF65-F5344CB8AC3E}">
        <p14:creationId xmlns:p14="http://schemas.microsoft.com/office/powerpoint/2010/main" val="75367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A09D6-29BD-D97D-204B-BBB6AB61116B}"/>
              </a:ext>
            </a:extLst>
          </p:cNvPr>
          <p:cNvPicPr>
            <a:picLocks noChangeAspect="1"/>
          </p:cNvPicPr>
          <p:nvPr/>
        </p:nvPicPr>
        <p:blipFill>
          <a:blip r:embed="rId2"/>
          <a:stretch>
            <a:fillRect/>
          </a:stretch>
        </p:blipFill>
        <p:spPr>
          <a:xfrm>
            <a:off x="7644188" y="3254271"/>
            <a:ext cx="2261812" cy="3395766"/>
          </a:xfrm>
          <a:prstGeom prst="rect">
            <a:avLst/>
          </a:prstGeom>
        </p:spPr>
      </p:pic>
      <p:sp>
        <p:nvSpPr>
          <p:cNvPr id="2" name="Text Placeholder 1">
            <a:extLst>
              <a:ext uri="{FF2B5EF4-FFF2-40B4-BE49-F238E27FC236}">
                <a16:creationId xmlns:a16="http://schemas.microsoft.com/office/drawing/2014/main" id="{AC63D4E0-C356-2342-5EFE-B1329FD0B593}"/>
              </a:ext>
            </a:extLst>
          </p:cNvPr>
          <p:cNvSpPr>
            <a:spLocks noGrp="1"/>
          </p:cNvSpPr>
          <p:nvPr>
            <p:ph type="body" sz="quarter" idx="10"/>
          </p:nvPr>
        </p:nvSpPr>
        <p:spPr/>
        <p:txBody>
          <a:bodyPr/>
          <a:lstStyle/>
          <a:p>
            <a:r>
              <a:rPr lang="en-NZ" dirty="0"/>
              <a:t>Examples from Australia</a:t>
            </a:r>
          </a:p>
        </p:txBody>
      </p:sp>
      <p:sp>
        <p:nvSpPr>
          <p:cNvPr id="3" name="Text Placeholder 2">
            <a:extLst>
              <a:ext uri="{FF2B5EF4-FFF2-40B4-BE49-F238E27FC236}">
                <a16:creationId xmlns:a16="http://schemas.microsoft.com/office/drawing/2014/main" id="{30D4CEF4-9924-9838-04DB-717FECC658C0}"/>
              </a:ext>
            </a:extLst>
          </p:cNvPr>
          <p:cNvSpPr>
            <a:spLocks noGrp="1"/>
          </p:cNvSpPr>
          <p:nvPr>
            <p:ph type="body" sz="quarter" idx="15"/>
          </p:nvPr>
        </p:nvSpPr>
        <p:spPr/>
        <p:txBody>
          <a:bodyPr/>
          <a:lstStyle/>
          <a:p>
            <a:r>
              <a:rPr lang="en-GB" b="1" dirty="0">
                <a:ea typeface="MS PGothic"/>
              </a:rPr>
              <a:t>ACCC v Lux Distributors Pty Limited [2013] FCAFC 90</a:t>
            </a:r>
            <a:endParaRPr lang="en-GB" dirty="0"/>
          </a:p>
          <a:p>
            <a:pPr marL="896620" lvl="1"/>
            <a:r>
              <a:rPr lang="en-GB" sz="2000" dirty="0">
                <a:ea typeface="MS PGothic"/>
              </a:rPr>
              <a:t>Door to door sales of expensive vacuum cleaners- up to $2280</a:t>
            </a:r>
            <a:endParaRPr lang="en-GB" sz="2000" dirty="0"/>
          </a:p>
          <a:p>
            <a:pPr marL="896620" lvl="1"/>
            <a:r>
              <a:rPr lang="en-GB" sz="2000" dirty="0">
                <a:ea typeface="MS PGothic"/>
                <a:cs typeface="Calibri"/>
              </a:rPr>
              <a:t>Five elderly women telephoned (scripts) / visited by Lux rep under premise of 'free' maintenance check – Three of women aged 82, 89 and 93 </a:t>
            </a:r>
            <a:endParaRPr lang="en-US" sz="2000" dirty="0">
              <a:ea typeface="+mn-lt"/>
              <a:cs typeface="+mn-lt"/>
            </a:endParaRPr>
          </a:p>
          <a:p>
            <a:pPr marL="896620" lvl="1"/>
            <a:r>
              <a:rPr lang="en-GB" sz="2000" dirty="0">
                <a:ea typeface="MS PGothic"/>
                <a:cs typeface="Calibri"/>
              </a:rPr>
              <a:t>Court found:</a:t>
            </a:r>
          </a:p>
          <a:p>
            <a:pPr marL="1353820" lvl="2"/>
            <a:r>
              <a:rPr lang="en-GB" sz="2000" dirty="0">
                <a:ea typeface="MS PGothic"/>
                <a:cs typeface="Calibri"/>
              </a:rPr>
              <a:t>Women subjected to unfair and pressure selling techniques – lengthy visits – over an hour and half</a:t>
            </a:r>
            <a:endParaRPr lang="en-GB" sz="2000" dirty="0">
              <a:ea typeface="+mn-lt"/>
              <a:cs typeface="+mn-lt"/>
            </a:endParaRPr>
          </a:p>
          <a:p>
            <a:pPr marL="1353820" lvl="2"/>
            <a:r>
              <a:rPr lang="en-GB" sz="2000" dirty="0">
                <a:ea typeface="MS PGothic"/>
                <a:cs typeface="Calibri"/>
              </a:rPr>
              <a:t>A ruse was used to gain entry </a:t>
            </a:r>
          </a:p>
          <a:p>
            <a:pPr marL="1353820" lvl="2"/>
            <a:r>
              <a:rPr lang="en-GB" sz="2000" dirty="0">
                <a:ea typeface="MS PGothic"/>
                <a:cs typeface="Calibri"/>
              </a:rPr>
              <a:t>to create need for replacement machine -primary purpose to sell vacuum cleaner</a:t>
            </a:r>
            <a:endParaRPr lang="en-GB" sz="2000" dirty="0">
              <a:ea typeface="+mn-lt"/>
              <a:cs typeface="+mn-lt"/>
            </a:endParaRPr>
          </a:p>
          <a:p>
            <a:pPr marL="1353820" lvl="2"/>
            <a:r>
              <a:rPr lang="en-GB" sz="2000" dirty="0">
                <a:ea typeface="MS PGothic"/>
                <a:cs typeface="+mn-lt"/>
              </a:rPr>
              <a:t>Failed to comply with State laws re disclosure requirements</a:t>
            </a:r>
          </a:p>
          <a:p>
            <a:endParaRPr lang="en-NZ" dirty="0"/>
          </a:p>
        </p:txBody>
      </p:sp>
      <p:sp>
        <p:nvSpPr>
          <p:cNvPr id="4" name="Slide Number Placeholder 3">
            <a:extLst>
              <a:ext uri="{FF2B5EF4-FFF2-40B4-BE49-F238E27FC236}">
                <a16:creationId xmlns:a16="http://schemas.microsoft.com/office/drawing/2014/main" id="{F36C6B50-9DF3-61BD-1181-8C8D87119E15}"/>
              </a:ext>
            </a:extLst>
          </p:cNvPr>
          <p:cNvSpPr>
            <a:spLocks noGrp="1"/>
          </p:cNvSpPr>
          <p:nvPr>
            <p:ph type="sldNum" sz="quarter" idx="16"/>
          </p:nvPr>
        </p:nvSpPr>
        <p:spPr/>
        <p:txBody>
          <a:bodyPr/>
          <a:lstStyle/>
          <a:p>
            <a:pPr>
              <a:defRPr/>
            </a:pPr>
            <a:fld id="{B3B58153-08E8-4190-B297-9C94CB0A35AF}" type="slidenum">
              <a:rPr lang="en-US" altLang="en-US" smtClean="0"/>
              <a:pPr>
                <a:defRPr/>
              </a:pPr>
              <a:t>23</a:t>
            </a:fld>
            <a:endParaRPr lang="en-US" altLang="en-US"/>
          </a:p>
        </p:txBody>
      </p:sp>
    </p:spTree>
    <p:extLst>
      <p:ext uri="{BB962C8B-B14F-4D97-AF65-F5344CB8AC3E}">
        <p14:creationId xmlns:p14="http://schemas.microsoft.com/office/powerpoint/2010/main" val="212501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5E505C-A34C-3FA0-F6C9-F04FAFBED2A5}"/>
              </a:ext>
            </a:extLst>
          </p:cNvPr>
          <p:cNvPicPr>
            <a:picLocks noChangeAspect="1"/>
          </p:cNvPicPr>
          <p:nvPr/>
        </p:nvPicPr>
        <p:blipFill>
          <a:blip r:embed="rId2"/>
          <a:stretch>
            <a:fillRect/>
          </a:stretch>
        </p:blipFill>
        <p:spPr>
          <a:xfrm>
            <a:off x="3079908" y="190624"/>
            <a:ext cx="1798476" cy="1121761"/>
          </a:xfrm>
          <a:prstGeom prst="rect">
            <a:avLst/>
          </a:prstGeom>
        </p:spPr>
      </p:pic>
      <p:pic>
        <p:nvPicPr>
          <p:cNvPr id="8" name="Picture 7">
            <a:extLst>
              <a:ext uri="{FF2B5EF4-FFF2-40B4-BE49-F238E27FC236}">
                <a16:creationId xmlns:a16="http://schemas.microsoft.com/office/drawing/2014/main" id="{AA6378E3-001F-C9B8-E9AD-8A026FEE28A3}"/>
              </a:ext>
            </a:extLst>
          </p:cNvPr>
          <p:cNvPicPr>
            <a:picLocks noChangeAspect="1"/>
          </p:cNvPicPr>
          <p:nvPr/>
        </p:nvPicPr>
        <p:blipFill>
          <a:blip r:embed="rId3"/>
          <a:stretch>
            <a:fillRect/>
          </a:stretch>
        </p:blipFill>
        <p:spPr>
          <a:xfrm>
            <a:off x="5519729" y="190623"/>
            <a:ext cx="1731414" cy="1121761"/>
          </a:xfrm>
          <a:prstGeom prst="rect">
            <a:avLst/>
          </a:prstGeom>
        </p:spPr>
      </p:pic>
      <p:pic>
        <p:nvPicPr>
          <p:cNvPr id="9" name="Picture 8">
            <a:extLst>
              <a:ext uri="{FF2B5EF4-FFF2-40B4-BE49-F238E27FC236}">
                <a16:creationId xmlns:a16="http://schemas.microsoft.com/office/drawing/2014/main" id="{64C36F76-D2B3-05E8-8FBB-C49655C09442}"/>
              </a:ext>
            </a:extLst>
          </p:cNvPr>
          <p:cNvPicPr>
            <a:picLocks noChangeAspect="1"/>
          </p:cNvPicPr>
          <p:nvPr/>
        </p:nvPicPr>
        <p:blipFill>
          <a:blip r:embed="rId4"/>
          <a:stretch>
            <a:fillRect/>
          </a:stretch>
        </p:blipFill>
        <p:spPr>
          <a:xfrm>
            <a:off x="525463" y="190624"/>
            <a:ext cx="2554445" cy="1347333"/>
          </a:xfrm>
          <a:prstGeom prst="rect">
            <a:avLst/>
          </a:prstGeom>
        </p:spPr>
      </p:pic>
      <p:sp>
        <p:nvSpPr>
          <p:cNvPr id="3" name="Text Placeholder 2">
            <a:extLst>
              <a:ext uri="{FF2B5EF4-FFF2-40B4-BE49-F238E27FC236}">
                <a16:creationId xmlns:a16="http://schemas.microsoft.com/office/drawing/2014/main" id="{A68FB8B4-0D27-5CA7-5BF4-F27F40915C38}"/>
              </a:ext>
            </a:extLst>
          </p:cNvPr>
          <p:cNvSpPr>
            <a:spLocks noGrp="1"/>
          </p:cNvSpPr>
          <p:nvPr>
            <p:ph type="body" sz="quarter" idx="15"/>
          </p:nvPr>
        </p:nvSpPr>
        <p:spPr/>
        <p:txBody>
          <a:bodyPr/>
          <a:lstStyle/>
          <a:p>
            <a:r>
              <a:rPr lang="en-GB" b="1" dirty="0">
                <a:ea typeface="MS PGothic"/>
              </a:rPr>
              <a:t>ACCC v Telstra Corp Limited [2021] FCA 502  - $50m penalty</a:t>
            </a:r>
          </a:p>
          <a:p>
            <a:r>
              <a:rPr lang="en-GB" sz="2000" dirty="0">
                <a:ea typeface="+mn-lt"/>
                <a:cs typeface="+mn-lt"/>
              </a:rPr>
              <a:t>Five Telstra licensed dealers in remote areas across 3 states/ territories </a:t>
            </a:r>
            <a:endParaRPr lang="en-GB" sz="2000" b="1" dirty="0"/>
          </a:p>
          <a:p>
            <a:r>
              <a:rPr lang="en-GB" sz="2000" dirty="0">
                <a:ea typeface="+mn-lt"/>
                <a:cs typeface="+mn-lt"/>
              </a:rPr>
              <a:t>Signed up 108 indigenous consumers to pay monthly mobile plans:</a:t>
            </a:r>
            <a:endParaRPr lang="en-GB" sz="2000" b="1" dirty="0"/>
          </a:p>
          <a:p>
            <a:pPr marL="896620" lvl="1"/>
            <a:r>
              <a:rPr lang="en-GB" sz="2000" dirty="0">
                <a:ea typeface="+mn-lt"/>
                <a:cs typeface="+mn-lt"/>
              </a:rPr>
              <a:t>without properly explaining the contractual terms, </a:t>
            </a:r>
            <a:endParaRPr lang="en-GB" sz="2000" b="1" dirty="0">
              <a:ea typeface="MS PGothic"/>
            </a:endParaRPr>
          </a:p>
          <a:p>
            <a:pPr marL="896620" lvl="1"/>
            <a:r>
              <a:rPr lang="en-GB" sz="2000" dirty="0">
                <a:ea typeface="+mn-lt"/>
                <a:cs typeface="+mn-lt"/>
              </a:rPr>
              <a:t>the nature and cost of mobile plans, </a:t>
            </a:r>
            <a:endParaRPr lang="en-GB" sz="2000" b="1" dirty="0"/>
          </a:p>
          <a:p>
            <a:pPr marL="896620" lvl="1"/>
            <a:r>
              <a:rPr lang="en-GB" sz="2000" dirty="0">
                <a:ea typeface="+mn-lt"/>
                <a:cs typeface="+mn-lt"/>
              </a:rPr>
              <a:t>the minimum liability that the customers would have  or</a:t>
            </a:r>
            <a:endParaRPr lang="en-GB" sz="2000" b="1" dirty="0"/>
          </a:p>
          <a:p>
            <a:pPr marL="896620" lvl="1"/>
            <a:r>
              <a:rPr lang="en-GB" sz="2000" dirty="0">
                <a:ea typeface="+mn-lt"/>
                <a:cs typeface="+mn-lt"/>
              </a:rPr>
              <a:t>to check if customers could reasonably afford the plans before signing them up. </a:t>
            </a:r>
            <a:endParaRPr lang="en-GB" sz="2000" b="1" dirty="0"/>
          </a:p>
          <a:p>
            <a:r>
              <a:rPr lang="en-GB" sz="2000" dirty="0">
                <a:ea typeface="+mn-lt"/>
                <a:cs typeface="+mn-lt"/>
              </a:rPr>
              <a:t>Customers often did not speak English as a first, second or even third  language</a:t>
            </a:r>
            <a:endParaRPr lang="en-GB" sz="2000" dirty="0"/>
          </a:p>
          <a:p>
            <a:r>
              <a:rPr lang="en-GB" sz="2000" dirty="0">
                <a:ea typeface="MS PGothic"/>
              </a:rPr>
              <a:t>Staff told customers product "free' / manipulated credit assessments  e.g., noted employed when not etc</a:t>
            </a:r>
            <a:endParaRPr lang="en-GB" sz="2000" dirty="0">
              <a:ea typeface="Calibri"/>
              <a:cs typeface="Calibri"/>
            </a:endParaRPr>
          </a:p>
          <a:p>
            <a:endParaRPr lang="en-NZ" dirty="0"/>
          </a:p>
        </p:txBody>
      </p:sp>
      <p:sp>
        <p:nvSpPr>
          <p:cNvPr id="4" name="Slide Number Placeholder 3">
            <a:extLst>
              <a:ext uri="{FF2B5EF4-FFF2-40B4-BE49-F238E27FC236}">
                <a16:creationId xmlns:a16="http://schemas.microsoft.com/office/drawing/2014/main" id="{45E9B9E9-2E4C-74C0-C419-8A7F451B51F1}"/>
              </a:ext>
            </a:extLst>
          </p:cNvPr>
          <p:cNvSpPr>
            <a:spLocks noGrp="1"/>
          </p:cNvSpPr>
          <p:nvPr>
            <p:ph type="sldNum" sz="quarter" idx="16"/>
          </p:nvPr>
        </p:nvSpPr>
        <p:spPr/>
        <p:txBody>
          <a:bodyPr/>
          <a:lstStyle/>
          <a:p>
            <a:pPr>
              <a:defRPr/>
            </a:pPr>
            <a:fld id="{B3B58153-08E8-4190-B297-9C94CB0A35AF}" type="slidenum">
              <a:rPr lang="en-US" altLang="en-US" smtClean="0"/>
              <a:pPr>
                <a:defRPr/>
              </a:pPr>
              <a:t>24</a:t>
            </a:fld>
            <a:endParaRPr lang="en-US" altLang="en-US"/>
          </a:p>
        </p:txBody>
      </p:sp>
    </p:spTree>
    <p:extLst>
      <p:ext uri="{BB962C8B-B14F-4D97-AF65-F5344CB8AC3E}">
        <p14:creationId xmlns:p14="http://schemas.microsoft.com/office/powerpoint/2010/main" val="189918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EC4B-CD40-6072-9D01-59DF849485CD}"/>
              </a:ext>
            </a:extLst>
          </p:cNvPr>
          <p:cNvSpPr>
            <a:spLocks noGrp="1"/>
          </p:cNvSpPr>
          <p:nvPr>
            <p:ph type="body" sz="quarter" idx="10"/>
          </p:nvPr>
        </p:nvSpPr>
        <p:spPr/>
        <p:txBody>
          <a:bodyPr lIns="91440" tIns="45720" rIns="91440" bIns="45720" anchor="t"/>
          <a:lstStyle/>
          <a:p>
            <a:r>
              <a:rPr lang="en-GB" b="1" dirty="0">
                <a:latin typeface="Calibri"/>
                <a:ea typeface="MS PGothic"/>
              </a:rPr>
              <a:t>Business to Business</a:t>
            </a:r>
            <a:endParaRPr lang="en-GB" b="1" dirty="0"/>
          </a:p>
        </p:txBody>
      </p:sp>
      <p:sp>
        <p:nvSpPr>
          <p:cNvPr id="3" name="Text Placeholder 2">
            <a:extLst>
              <a:ext uri="{FF2B5EF4-FFF2-40B4-BE49-F238E27FC236}">
                <a16:creationId xmlns:a16="http://schemas.microsoft.com/office/drawing/2014/main" id="{74DA9A27-0CCD-CFD4-A79F-D1AD9EC53868}"/>
              </a:ext>
            </a:extLst>
          </p:cNvPr>
          <p:cNvSpPr>
            <a:spLocks noGrp="1"/>
          </p:cNvSpPr>
          <p:nvPr>
            <p:ph type="body" sz="quarter" idx="15"/>
          </p:nvPr>
        </p:nvSpPr>
        <p:spPr/>
        <p:txBody>
          <a:bodyPr lIns="91440" tIns="45720" rIns="91440" bIns="45720" anchor="t"/>
          <a:lstStyle/>
          <a:p>
            <a:r>
              <a:rPr lang="en-GB" sz="2400" b="1" dirty="0">
                <a:ea typeface="MS PGothic"/>
              </a:rPr>
              <a:t>ACCC v Coles Supermarkets Australia Pty Ltd [2014] FCA 1405</a:t>
            </a:r>
          </a:p>
          <a:p>
            <a:r>
              <a:rPr lang="en-GB" sz="2000" dirty="0">
                <a:ea typeface="MS PGothic"/>
              </a:rPr>
              <a:t>Two sets of proceedings issued relating to its Active Retail Collaboration programme (ARC)  - settled with agreed penalties</a:t>
            </a:r>
            <a:r>
              <a:rPr lang="en-GB" sz="2000" b="1" dirty="0">
                <a:ea typeface="MS PGothic"/>
              </a:rPr>
              <a:t> </a:t>
            </a:r>
          </a:p>
          <a:p>
            <a:pPr marL="896620" lvl="1"/>
            <a:endParaRPr lang="en-GB" sz="2000" dirty="0">
              <a:ea typeface="MS PGothic"/>
            </a:endParaRPr>
          </a:p>
          <a:p>
            <a:pPr marL="896620" lvl="1"/>
            <a:r>
              <a:rPr lang="en-GB" sz="2000" dirty="0">
                <a:ea typeface="MS PGothic"/>
              </a:rPr>
              <a:t>Misconduct serious, deliberate and repeated</a:t>
            </a:r>
            <a:endParaRPr lang="en-GB" dirty="0"/>
          </a:p>
          <a:p>
            <a:pPr marL="896620" lvl="1"/>
            <a:r>
              <a:rPr lang="en-GB" sz="2000" dirty="0">
                <a:ea typeface="MS PGothic"/>
              </a:rPr>
              <a:t>Misused bargaining power</a:t>
            </a:r>
            <a:endParaRPr lang="en-GB" sz="2000" dirty="0"/>
          </a:p>
          <a:p>
            <a:pPr marL="896620" lvl="1"/>
            <a:r>
              <a:rPr lang="en-GB" sz="2000" dirty="0">
                <a:ea typeface="MS PGothic"/>
              </a:rPr>
              <a:t>Conduct not done in good conscience = treated suppliers in a manner not consistent with acceptable or social standards which apply to commercial dealings</a:t>
            </a:r>
          </a:p>
          <a:p>
            <a:pPr marL="896620" lvl="1"/>
            <a:r>
              <a:rPr lang="en-GB" sz="2000" dirty="0">
                <a:ea typeface="MS PGothic"/>
              </a:rPr>
              <a:t>Demanded payments from suppliers to which it was not entitled by threatening commercial harm to suppliers which did not comply</a:t>
            </a:r>
          </a:p>
          <a:p>
            <a:pPr marL="896620" lvl="1"/>
            <a:r>
              <a:rPr lang="en-GB" sz="2000" dirty="0">
                <a:ea typeface="MS PGothic"/>
              </a:rPr>
              <a:t>Withheld money from suppliers it had no right to withhold</a:t>
            </a:r>
            <a:endParaRPr lang="en-GB" sz="2000" dirty="0"/>
          </a:p>
        </p:txBody>
      </p:sp>
      <p:sp>
        <p:nvSpPr>
          <p:cNvPr id="4" name="Slide Number Placeholder 3">
            <a:extLst>
              <a:ext uri="{FF2B5EF4-FFF2-40B4-BE49-F238E27FC236}">
                <a16:creationId xmlns:a16="http://schemas.microsoft.com/office/drawing/2014/main" id="{88B51749-02D2-2CC8-EFA5-48AD547D0A9E}"/>
              </a:ext>
            </a:extLst>
          </p:cNvPr>
          <p:cNvSpPr>
            <a:spLocks noGrp="1"/>
          </p:cNvSpPr>
          <p:nvPr>
            <p:ph type="sldNum" sz="quarter" idx="16"/>
          </p:nvPr>
        </p:nvSpPr>
        <p:spPr/>
        <p:txBody>
          <a:bodyPr/>
          <a:lstStyle/>
          <a:p>
            <a:fld id="{EE02AF73-A0CF-4521-8BCF-DE87C91D2C32}" type="slidenum">
              <a:rPr lang="en-US" altLang="en-US"/>
              <a:pPr/>
              <a:t>25</a:t>
            </a:fld>
            <a:endParaRPr lang="en-US" altLang="en-US"/>
          </a:p>
        </p:txBody>
      </p:sp>
      <p:pic>
        <p:nvPicPr>
          <p:cNvPr id="5" name="Picture 5" descr="A picture containing text&#10;&#10;Description automatically generated">
            <a:extLst>
              <a:ext uri="{FF2B5EF4-FFF2-40B4-BE49-F238E27FC236}">
                <a16:creationId xmlns:a16="http://schemas.microsoft.com/office/drawing/2014/main" id="{FF061025-BFAE-631F-B010-B5CD6B9AE305}"/>
              </a:ext>
            </a:extLst>
          </p:cNvPr>
          <p:cNvPicPr>
            <a:picLocks noChangeAspect="1"/>
          </p:cNvPicPr>
          <p:nvPr/>
        </p:nvPicPr>
        <p:blipFill>
          <a:blip r:embed="rId3"/>
          <a:stretch>
            <a:fillRect/>
          </a:stretch>
        </p:blipFill>
        <p:spPr>
          <a:xfrm>
            <a:off x="4705824" y="84666"/>
            <a:ext cx="2493116" cy="1410522"/>
          </a:xfrm>
          <a:prstGeom prst="rect">
            <a:avLst/>
          </a:prstGeom>
        </p:spPr>
      </p:pic>
    </p:spTree>
    <p:extLst>
      <p:ext uri="{BB962C8B-B14F-4D97-AF65-F5344CB8AC3E}">
        <p14:creationId xmlns:p14="http://schemas.microsoft.com/office/powerpoint/2010/main" val="248693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78E96D-44BE-8E36-1E2C-7CD659792EBD}"/>
              </a:ext>
            </a:extLst>
          </p:cNvPr>
          <p:cNvSpPr>
            <a:spLocks noGrp="1"/>
          </p:cNvSpPr>
          <p:nvPr>
            <p:ph type="body" sz="quarter" idx="10"/>
          </p:nvPr>
        </p:nvSpPr>
        <p:spPr/>
        <p:txBody>
          <a:bodyPr/>
          <a:lstStyle/>
          <a:p>
            <a:r>
              <a:rPr lang="en-NZ" dirty="0"/>
              <a:t>How to stay off our radar</a:t>
            </a:r>
          </a:p>
        </p:txBody>
      </p:sp>
      <p:sp>
        <p:nvSpPr>
          <p:cNvPr id="3" name="Text Placeholder 2">
            <a:extLst>
              <a:ext uri="{FF2B5EF4-FFF2-40B4-BE49-F238E27FC236}">
                <a16:creationId xmlns:a16="http://schemas.microsoft.com/office/drawing/2014/main" id="{B8DE17B8-47B8-8C15-3CDA-702EC486DE82}"/>
              </a:ext>
            </a:extLst>
          </p:cNvPr>
          <p:cNvSpPr>
            <a:spLocks noGrp="1"/>
          </p:cNvSpPr>
          <p:nvPr>
            <p:ph type="body" sz="quarter" idx="15"/>
          </p:nvPr>
        </p:nvSpPr>
        <p:spPr/>
        <p:txBody>
          <a:bodyPr/>
          <a:lstStyle/>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Identify compliance challenges in your business</a:t>
            </a:r>
          </a:p>
          <a:p>
            <a:pPr>
              <a:buFont typeface="Arial" panose="020B0604020202020204" pitchFamily="34" charset="0"/>
              <a:buChar char="•"/>
            </a:pPr>
            <a:endParaRPr lang="en-US"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Put in place good compliance processes</a:t>
            </a:r>
          </a:p>
          <a:p>
            <a:pPr>
              <a:buFont typeface="Arial" panose="020B0604020202020204" pitchFamily="34" charset="0"/>
              <a:buChar char="•"/>
            </a:pPr>
            <a:endParaRPr lang="en-US"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Have good complaints handling processes to reduce complaints to the Commission </a:t>
            </a:r>
          </a:p>
          <a:p>
            <a:pPr eaLnBrk="1" hangingPunct="1">
              <a:buFont typeface="Arial" panose="020B0604020202020204" pitchFamily="34" charset="0"/>
              <a:buChar char="•"/>
            </a:pPr>
            <a:endParaRPr lang="en-US" altLang="en-US" dirty="0">
              <a:ea typeface="ＭＳ Ｐゴシック" panose="020B0600070205080204" pitchFamily="34" charset="-128"/>
              <a:cs typeface="Arial" panose="020B0604020202020204" pitchFamily="34" charset="0"/>
            </a:endParaRPr>
          </a:p>
          <a:p>
            <a:pPr eaLnBrk="1" hangingPunct="1">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Pay heed to compliance advice and warning letters</a:t>
            </a:r>
            <a:endParaRPr lang="en-NZ" dirty="0"/>
          </a:p>
        </p:txBody>
      </p:sp>
      <p:sp>
        <p:nvSpPr>
          <p:cNvPr id="4" name="Slide Number Placeholder 3">
            <a:extLst>
              <a:ext uri="{FF2B5EF4-FFF2-40B4-BE49-F238E27FC236}">
                <a16:creationId xmlns:a16="http://schemas.microsoft.com/office/drawing/2014/main" id="{71C36AF3-6AF7-D333-C6C2-D61B6C5D67C1}"/>
              </a:ext>
            </a:extLst>
          </p:cNvPr>
          <p:cNvSpPr>
            <a:spLocks noGrp="1"/>
          </p:cNvSpPr>
          <p:nvPr>
            <p:ph type="sldNum" sz="quarter" idx="16"/>
          </p:nvPr>
        </p:nvSpPr>
        <p:spPr/>
        <p:txBody>
          <a:bodyPr/>
          <a:lstStyle/>
          <a:p>
            <a:pPr>
              <a:defRPr/>
            </a:pPr>
            <a:fld id="{B3B58153-08E8-4190-B297-9C94CB0A35AF}" type="slidenum">
              <a:rPr lang="en-US" altLang="en-US" smtClean="0"/>
              <a:pPr>
                <a:defRPr/>
              </a:pPr>
              <a:t>26</a:t>
            </a:fld>
            <a:endParaRPr lang="en-US" altLang="en-US"/>
          </a:p>
        </p:txBody>
      </p:sp>
    </p:spTree>
    <p:extLst>
      <p:ext uri="{BB962C8B-B14F-4D97-AF65-F5344CB8AC3E}">
        <p14:creationId xmlns:p14="http://schemas.microsoft.com/office/powerpoint/2010/main" val="16742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4F47C-1393-4801-9388-E6CFDC7B2AEA}"/>
              </a:ext>
            </a:extLst>
          </p:cNvPr>
          <p:cNvSpPr>
            <a:spLocks noGrp="1"/>
          </p:cNvSpPr>
          <p:nvPr>
            <p:ph type="body" sz="quarter" idx="10"/>
          </p:nvPr>
        </p:nvSpPr>
        <p:spPr>
          <a:xfrm>
            <a:off x="522288" y="447675"/>
            <a:ext cx="7131050" cy="1058863"/>
          </a:xfrm>
        </p:spPr>
        <p:txBody>
          <a:bodyPr/>
          <a:lstStyle/>
          <a:p>
            <a:pPr>
              <a:defRPr/>
            </a:pPr>
            <a:r>
              <a:rPr lang="en-US" dirty="0"/>
              <a:t>Commission cartel priorities</a:t>
            </a:r>
          </a:p>
        </p:txBody>
      </p:sp>
      <p:sp>
        <p:nvSpPr>
          <p:cNvPr id="19459" name="Text Placeholder 6">
            <a:extLst>
              <a:ext uri="{FF2B5EF4-FFF2-40B4-BE49-F238E27FC236}">
                <a16:creationId xmlns:a16="http://schemas.microsoft.com/office/drawing/2014/main" id="{CBD282BC-361A-4C93-8EBC-E116539C56D5}"/>
              </a:ext>
            </a:extLst>
          </p:cNvPr>
          <p:cNvSpPr>
            <a:spLocks noGrp="1"/>
          </p:cNvSpPr>
          <p:nvPr>
            <p:ph type="body" sz="quarter" idx="15"/>
          </p:nvPr>
        </p:nvSpPr>
        <p:spPr bwMode="auto">
          <a:xfrm>
            <a:off x="525463" y="1516063"/>
            <a:ext cx="8821737" cy="4894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Tx/>
              <a:buSzTx/>
              <a:buFont typeface="Arial" panose="020B0604020202020204" pitchFamily="34" charset="0"/>
              <a:buNone/>
            </a:pPr>
            <a:r>
              <a:rPr lang="en-US" altLang="en-US" b="1" dirty="0">
                <a:solidFill>
                  <a:schemeClr val="tx2"/>
                </a:solidFill>
                <a:ea typeface="ＭＳ Ｐゴシック" panose="020B0600070205080204" pitchFamily="34" charset="-128"/>
                <a:cs typeface="Arial" panose="020B0604020202020204" pitchFamily="34" charset="0"/>
              </a:rPr>
              <a:t>Priorities 2022/23</a:t>
            </a:r>
          </a:p>
          <a:p>
            <a:pPr marL="0" indent="0">
              <a:buFont typeface="Arial" panose="020B0604020202020204" pitchFamily="34" charset="0"/>
              <a:buNone/>
            </a:pPr>
            <a:r>
              <a:rPr lang="en-US" altLang="en-US" dirty="0">
                <a:solidFill>
                  <a:schemeClr val="tx2"/>
                </a:solidFill>
                <a:ea typeface="ＭＳ Ｐゴシック" panose="020B0600070205080204" pitchFamily="34" charset="-128"/>
                <a:cs typeface="Arial" panose="020B0604020202020204" pitchFamily="34" charset="0"/>
              </a:rPr>
              <a:t>Our vision is to </a:t>
            </a:r>
            <a:r>
              <a:rPr lang="en-US" altLang="en-US" b="1" dirty="0">
                <a:solidFill>
                  <a:schemeClr val="tx2"/>
                </a:solidFill>
                <a:ea typeface="ＭＳ Ｐゴシック" panose="020B0600070205080204" pitchFamily="34" charset="-128"/>
                <a:cs typeface="Arial" panose="020B0604020202020204" pitchFamily="34" charset="0"/>
              </a:rPr>
              <a:t>make New Zealanders better off</a:t>
            </a:r>
            <a:endParaRPr lang="en-NZ" altLang="en-US" dirty="0">
              <a:solidFill>
                <a:schemeClr val="tx2"/>
              </a:solidFill>
              <a:ea typeface="ＭＳ Ｐゴシック" panose="020B0600070205080204" pitchFamily="34" charset="-128"/>
              <a:cs typeface="Arial" panose="020B0604020202020204" pitchFamily="34" charset="0"/>
            </a:endParaRPr>
          </a:p>
          <a:p>
            <a:pPr marL="0" indent="0">
              <a:buFont typeface="Arial" panose="020B0604020202020204" pitchFamily="34" charset="0"/>
              <a:buNone/>
            </a:pPr>
            <a:br>
              <a:rPr lang="en-NZ" altLang="en-US" i="1" dirty="0">
                <a:solidFill>
                  <a:schemeClr val="tx2"/>
                </a:solidFill>
                <a:ea typeface="ＭＳ Ｐゴシック" panose="020B0600070205080204" pitchFamily="34" charset="-128"/>
                <a:cs typeface="Arial" panose="020B0604020202020204" pitchFamily="34" charset="0"/>
              </a:rPr>
            </a:br>
            <a:r>
              <a:rPr lang="en-NZ" altLang="en-US" b="1" dirty="0">
                <a:solidFill>
                  <a:schemeClr val="tx2"/>
                </a:solidFill>
                <a:ea typeface="ＭＳ Ｐゴシック" panose="020B0600070205080204" pitchFamily="34" charset="-128"/>
                <a:cs typeface="Arial" panose="020B0604020202020204" pitchFamily="34" charset="0"/>
              </a:rPr>
              <a:t>Focus areas cartels </a:t>
            </a:r>
          </a:p>
          <a:p>
            <a:pPr marL="0" indent="0">
              <a:buFont typeface="Arial" panose="020B0604020202020204" pitchFamily="34" charset="0"/>
              <a:buNone/>
            </a:pPr>
            <a:r>
              <a:rPr lang="en-NZ" altLang="en-US" dirty="0">
                <a:solidFill>
                  <a:schemeClr val="tx2"/>
                </a:solidFill>
                <a:ea typeface="ＭＳ Ｐゴシック" panose="020B0600070205080204" pitchFamily="34" charset="-128"/>
                <a:cs typeface="Arial" panose="020B0604020202020204" pitchFamily="34" charset="0"/>
              </a:rPr>
              <a:t>Educating businesses/traders about conduct that may contravene cartel laws. </a:t>
            </a:r>
          </a:p>
          <a:p>
            <a:pPr marL="0" indent="0">
              <a:buFont typeface="Arial" panose="020B0604020202020204" pitchFamily="34" charset="0"/>
              <a:buNone/>
            </a:pPr>
            <a:endParaRPr lang="en-NZ" altLang="en-US" dirty="0">
              <a:solidFill>
                <a:schemeClr val="tx2"/>
              </a:solidFill>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en-NZ" altLang="en-US" dirty="0">
                <a:solidFill>
                  <a:schemeClr val="tx2"/>
                </a:solidFill>
                <a:ea typeface="ＭＳ Ｐゴシック" panose="020B0600070205080204" pitchFamily="34" charset="-128"/>
                <a:cs typeface="Arial" panose="020B0604020202020204" pitchFamily="34" charset="0"/>
              </a:rPr>
              <a:t>Taking enforcement action where appropriate</a:t>
            </a:r>
            <a:br>
              <a:rPr lang="en-NZ" altLang="en-US" dirty="0">
                <a:solidFill>
                  <a:schemeClr val="tx2"/>
                </a:solidFill>
                <a:ea typeface="ＭＳ Ｐゴシック" panose="020B0600070205080204" pitchFamily="34" charset="-128"/>
                <a:cs typeface="Arial" panose="020B0604020202020204" pitchFamily="34" charset="0"/>
              </a:rPr>
            </a:br>
            <a:br>
              <a:rPr lang="en-NZ" altLang="en-US" dirty="0">
                <a:solidFill>
                  <a:schemeClr val="tx2"/>
                </a:solidFill>
                <a:ea typeface="ＭＳ Ｐゴシック" panose="020B0600070205080204" pitchFamily="34" charset="-128"/>
                <a:cs typeface="Arial" panose="020B0604020202020204" pitchFamily="34" charset="0"/>
              </a:rPr>
            </a:br>
            <a:endParaRPr lang="en-US" altLang="en-US" dirty="0">
              <a:ea typeface="Geneva"/>
              <a:cs typeface="Arial" panose="020B0604020202020204" pitchFamily="34" charset="0"/>
            </a:endParaRPr>
          </a:p>
        </p:txBody>
      </p:sp>
      <p:sp>
        <p:nvSpPr>
          <p:cNvPr id="19460" name="Slide Number Placeholder 2">
            <a:extLst>
              <a:ext uri="{FF2B5EF4-FFF2-40B4-BE49-F238E27FC236}">
                <a16:creationId xmlns:a16="http://schemas.microsoft.com/office/drawing/2014/main" id="{63CA34E5-FA5E-416D-8DEB-B3FC3268A9C0}"/>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3F7570-63DE-4A67-8AF8-87722BDCACCA}" type="slidenum">
              <a:rPr lang="en-US" altLang="en-US">
                <a:solidFill>
                  <a:srgbClr val="BA0F2C"/>
                </a:solidFill>
              </a:rPr>
              <a:pPr/>
              <a:t>27</a:t>
            </a:fld>
            <a:endParaRPr lang="en-US" altLang="en-US">
              <a:solidFill>
                <a:srgbClr val="BA0F2C"/>
              </a:solidFill>
            </a:endParaRPr>
          </a:p>
        </p:txBody>
      </p:sp>
      <p:pic>
        <p:nvPicPr>
          <p:cNvPr id="19461" name="Picture 8">
            <a:extLst>
              <a:ext uri="{FF2B5EF4-FFF2-40B4-BE49-F238E27FC236}">
                <a16:creationId xmlns:a16="http://schemas.microsoft.com/office/drawing/2014/main" id="{40C4F9FA-B65F-4D9E-B798-63510F8475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5530850"/>
            <a:ext cx="29305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83492-452A-4FC1-A8EE-4B72F947F38A}"/>
              </a:ext>
            </a:extLst>
          </p:cNvPr>
          <p:cNvSpPr>
            <a:spLocks noGrp="1"/>
          </p:cNvSpPr>
          <p:nvPr>
            <p:ph type="body" sz="quarter" idx="10"/>
          </p:nvPr>
        </p:nvSpPr>
        <p:spPr>
          <a:xfrm>
            <a:off x="522288" y="447675"/>
            <a:ext cx="7131050" cy="1058863"/>
          </a:xfrm>
        </p:spPr>
        <p:txBody>
          <a:bodyPr/>
          <a:lstStyle/>
          <a:p>
            <a:pPr>
              <a:defRPr/>
            </a:pPr>
            <a:r>
              <a:rPr lang="en-US" dirty="0"/>
              <a:t>What is a cartel?</a:t>
            </a:r>
          </a:p>
        </p:txBody>
      </p:sp>
      <p:sp>
        <p:nvSpPr>
          <p:cNvPr id="21507" name="Slide Number Placeholder 2">
            <a:extLst>
              <a:ext uri="{FF2B5EF4-FFF2-40B4-BE49-F238E27FC236}">
                <a16:creationId xmlns:a16="http://schemas.microsoft.com/office/drawing/2014/main" id="{DD9CC607-380C-407D-841E-54EA2D1EBF17}"/>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B8D83B-F6B2-4831-8CE3-E4E85F3C851C}" type="slidenum">
              <a:rPr lang="en-US" altLang="en-US">
                <a:solidFill>
                  <a:srgbClr val="BA0F2C"/>
                </a:solidFill>
              </a:rPr>
              <a:pPr/>
              <a:t>28</a:t>
            </a:fld>
            <a:endParaRPr lang="en-US" altLang="en-US">
              <a:solidFill>
                <a:srgbClr val="BA0F2C"/>
              </a:solidFill>
            </a:endParaRPr>
          </a:p>
        </p:txBody>
      </p:sp>
      <p:pic>
        <p:nvPicPr>
          <p:cNvPr id="21508" name="Picture 2">
            <a:extLst>
              <a:ext uri="{FF2B5EF4-FFF2-40B4-BE49-F238E27FC236}">
                <a16:creationId xmlns:a16="http://schemas.microsoft.com/office/drawing/2014/main" id="{69EB94F9-5EFB-454D-B039-2E0AC61A1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1565275"/>
            <a:ext cx="605155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BF5A6A-35EC-4C0A-9FD3-8891C79B4F2B}"/>
              </a:ext>
            </a:extLst>
          </p:cNvPr>
          <p:cNvSpPr txBox="1"/>
          <p:nvPr/>
        </p:nvSpPr>
        <p:spPr>
          <a:xfrm>
            <a:off x="363538" y="5549900"/>
            <a:ext cx="6657975" cy="492125"/>
          </a:xfrm>
          <a:prstGeom prst="rect">
            <a:avLst/>
          </a:prstGeom>
          <a:noFill/>
        </p:spPr>
        <p:txBody>
          <a:bodyPr>
            <a:spAutoFit/>
          </a:bodyPr>
          <a:lstStyle/>
          <a:p>
            <a:pPr>
              <a:defRPr/>
            </a:pPr>
            <a:r>
              <a:rPr lang="en-NZ" sz="2600" b="1" dirty="0">
                <a:latin typeface="+mn-lt"/>
              </a:rPr>
              <a:t>It’s not what some traders may think…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F641DDCA-4D94-4166-BE02-A0480F3BA404}"/>
              </a:ext>
            </a:extLst>
          </p:cNvPr>
          <p:cNvSpPr>
            <a:spLocks noGrp="1"/>
          </p:cNvSpPr>
          <p:nvPr>
            <p:ph sz="quarter" idx="13"/>
          </p:nvPr>
        </p:nvSpPr>
        <p:spPr>
          <a:xfrm>
            <a:off x="662488" y="1310157"/>
            <a:ext cx="8928100" cy="4103688"/>
          </a:xfrm>
        </p:spPr>
        <p:txBody>
          <a:bodyPr/>
          <a:lstStyle/>
          <a:p>
            <a:pPr marL="457200" indent="-457200">
              <a:buFont typeface="Arial" panose="020B0604020202020204" pitchFamily="34" charset="0"/>
              <a:buChar char="•"/>
              <a:defRPr/>
            </a:pPr>
            <a:endParaRPr lang="en-NZ" altLang="en-US" sz="1000" dirty="0">
              <a:ea typeface="ＭＳ Ｐゴシック" panose="020B0600070205080204" pitchFamily="34" charset="-128"/>
            </a:endParaRPr>
          </a:p>
          <a:p>
            <a:pPr marL="457200" indent="-457200">
              <a:buFont typeface="Arial" panose="020B0604020202020204" pitchFamily="34" charset="0"/>
              <a:buChar char="•"/>
              <a:defRPr/>
            </a:pPr>
            <a:r>
              <a:rPr lang="en-NZ" altLang="en-US" dirty="0">
                <a:ea typeface="ＭＳ Ｐゴシック" panose="020B0600070205080204" pitchFamily="34" charset="-128"/>
              </a:rPr>
              <a:t>Competitors are businesses who do, or could,</a:t>
            </a:r>
            <a:r>
              <a:rPr lang="en-GB" dirty="0">
                <a:solidFill>
                  <a:schemeClr val="tx2"/>
                </a:solidFill>
                <a:ea typeface="ＭＳ Ｐゴシック" pitchFamily="-65" charset="-128"/>
                <a:cs typeface="ＭＳ Ｐゴシック" pitchFamily="-65" charset="-128"/>
              </a:rPr>
              <a:t> offer the same or similar goods and services to your customers</a:t>
            </a:r>
          </a:p>
          <a:p>
            <a:pPr marL="457200" indent="-457200">
              <a:buFont typeface="Arial" panose="020B0604020202020204" pitchFamily="34" charset="0"/>
              <a:buChar char="•"/>
              <a:defRPr/>
            </a:pPr>
            <a:r>
              <a:rPr lang="en-NZ" altLang="en-US" dirty="0">
                <a:ea typeface="ＭＳ Ｐゴシック" panose="020B0600070205080204" pitchFamily="34" charset="-128"/>
              </a:rPr>
              <a:t>Includes buying markets</a:t>
            </a:r>
          </a:p>
          <a:p>
            <a:pPr marL="457200" indent="-457200">
              <a:buFont typeface="Arial" panose="020B0604020202020204" pitchFamily="34" charset="0"/>
              <a:buChar char="•"/>
              <a:defRPr/>
            </a:pPr>
            <a:r>
              <a:rPr lang="en-NZ" altLang="en-US" dirty="0">
                <a:ea typeface="ＭＳ Ｐゴシック" panose="020B0600070205080204" pitchFamily="34" charset="-128"/>
              </a:rPr>
              <a:t>Includes potential competitors - eg a business who could choose to enter the market you are operating in  </a:t>
            </a:r>
          </a:p>
          <a:p>
            <a:pPr marL="0" indent="0">
              <a:defRPr/>
            </a:pPr>
            <a:endParaRPr lang="en-NZ" altLang="en-US" dirty="0">
              <a:ea typeface="ＭＳ Ｐゴシック" panose="020B0600070205080204" pitchFamily="34" charset="-128"/>
            </a:endParaRPr>
          </a:p>
          <a:p>
            <a:pPr marL="0" indent="0">
              <a:defRPr/>
            </a:pPr>
            <a:r>
              <a:rPr lang="en-NZ" altLang="en-US" dirty="0">
                <a:ea typeface="ＭＳ Ｐゴシック" panose="020B0600070205080204" pitchFamily="34" charset="-128"/>
              </a:rPr>
              <a:t>            </a:t>
            </a:r>
            <a:r>
              <a:rPr lang="en-NZ" altLang="en-US" sz="2400" b="1" dirty="0">
                <a:solidFill>
                  <a:schemeClr val="tx1"/>
                </a:solidFill>
                <a:latin typeface="Arial" panose="020B0604020202020204" pitchFamily="34" charset="0"/>
                <a:ea typeface="ＭＳ Ｐゴシック" panose="020B0600070205080204" pitchFamily="34" charset="-128"/>
                <a:cs typeface="+mn-cs"/>
              </a:rPr>
              <a:t>Who is or who could be a competitor may be wider </a:t>
            </a:r>
            <a:br>
              <a:rPr lang="en-NZ" altLang="en-US" sz="2400" b="1" dirty="0">
                <a:solidFill>
                  <a:schemeClr val="tx1"/>
                </a:solidFill>
                <a:latin typeface="Arial" panose="020B0604020202020204" pitchFamily="34" charset="0"/>
                <a:ea typeface="ＭＳ Ｐゴシック" panose="020B0600070205080204" pitchFamily="34" charset="-128"/>
                <a:cs typeface="+mn-cs"/>
              </a:rPr>
            </a:br>
            <a:r>
              <a:rPr lang="en-NZ" altLang="en-US" sz="2400" b="1" dirty="0">
                <a:solidFill>
                  <a:schemeClr val="tx1"/>
                </a:solidFill>
                <a:latin typeface="Arial" panose="020B0604020202020204" pitchFamily="34" charset="0"/>
                <a:ea typeface="ＭＳ Ｐゴシック" panose="020B0600070205080204" pitchFamily="34" charset="-128"/>
                <a:cs typeface="+mn-cs"/>
              </a:rPr>
              <a:t>             than businesses/traders think  </a:t>
            </a:r>
          </a:p>
          <a:p>
            <a:pPr marL="457200" indent="-457200">
              <a:buFont typeface="Arial" panose="020B0604020202020204" pitchFamily="34" charset="0"/>
              <a:buChar char="•"/>
              <a:defRPr/>
            </a:pPr>
            <a:endParaRPr lang="en-NZ" altLang="en-US" dirty="0">
              <a:highlight>
                <a:srgbClr val="FFFF00"/>
              </a:highlight>
              <a:ea typeface="ＭＳ Ｐゴシック" panose="020B0600070205080204" pitchFamily="34" charset="-128"/>
            </a:endParaRPr>
          </a:p>
          <a:p>
            <a:pPr marL="0" indent="0">
              <a:defRPr/>
            </a:pPr>
            <a:endParaRPr lang="en-NZ" altLang="en-US" dirty="0">
              <a:ea typeface="ＭＳ Ｐゴシック" panose="020B0600070205080204" pitchFamily="34" charset="-128"/>
            </a:endParaRPr>
          </a:p>
        </p:txBody>
      </p:sp>
      <p:sp>
        <p:nvSpPr>
          <p:cNvPr id="3" name="Text Placeholder 2">
            <a:extLst>
              <a:ext uri="{FF2B5EF4-FFF2-40B4-BE49-F238E27FC236}">
                <a16:creationId xmlns:a16="http://schemas.microsoft.com/office/drawing/2014/main" id="{BCB12C30-C733-4371-A6E1-E751A973BAF5}"/>
              </a:ext>
            </a:extLst>
          </p:cNvPr>
          <p:cNvSpPr>
            <a:spLocks noGrp="1"/>
          </p:cNvSpPr>
          <p:nvPr>
            <p:ph type="body" sz="quarter" idx="10"/>
          </p:nvPr>
        </p:nvSpPr>
        <p:spPr>
          <a:xfrm>
            <a:off x="661988" y="546100"/>
            <a:ext cx="7131050" cy="1127125"/>
          </a:xfrm>
        </p:spPr>
        <p:txBody>
          <a:bodyPr/>
          <a:lstStyle/>
          <a:p>
            <a:pPr>
              <a:defRPr/>
            </a:pPr>
            <a:r>
              <a:rPr lang="en-NZ" dirty="0"/>
              <a:t>Competitors </a:t>
            </a:r>
          </a:p>
        </p:txBody>
      </p:sp>
      <p:sp>
        <p:nvSpPr>
          <p:cNvPr id="23556" name="Slide Number Placeholder 3">
            <a:extLst>
              <a:ext uri="{FF2B5EF4-FFF2-40B4-BE49-F238E27FC236}">
                <a16:creationId xmlns:a16="http://schemas.microsoft.com/office/drawing/2014/main" id="{D414AEC3-7D7E-4F57-9BA6-A6A33F2418C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42550E-F9B4-41FB-B190-AE0BB95DFBC8}" type="slidenum">
              <a:rPr lang="en-US" altLang="en-US">
                <a:solidFill>
                  <a:srgbClr val="BA0F2C"/>
                </a:solidFill>
              </a:rPr>
              <a:pPr/>
              <a:t>29</a:t>
            </a:fld>
            <a:endParaRPr lang="en-US" altLang="en-US">
              <a:solidFill>
                <a:srgbClr val="BA0F2C"/>
              </a:solidFill>
            </a:endParaRPr>
          </a:p>
        </p:txBody>
      </p:sp>
      <p:pic>
        <p:nvPicPr>
          <p:cNvPr id="23557" name="Picture 5">
            <a:extLst>
              <a:ext uri="{FF2B5EF4-FFF2-40B4-BE49-F238E27FC236}">
                <a16:creationId xmlns:a16="http://schemas.microsoft.com/office/drawing/2014/main" id="{9D363F7D-7603-4C67-BE9B-5C3817045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4614863"/>
            <a:ext cx="32051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395B78B-1106-D969-2903-D2EE17A5A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98" y="4614863"/>
            <a:ext cx="649287"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2">
            <a:extLst>
              <a:ext uri="{FF2B5EF4-FFF2-40B4-BE49-F238E27FC236}">
                <a16:creationId xmlns:a16="http://schemas.microsoft.com/office/drawing/2014/main" id="{5710A10A-3535-42C5-8FE9-8BCCBA5285E4}"/>
              </a:ext>
            </a:extLst>
          </p:cNvPr>
          <p:cNvSpPr>
            <a:spLocks noGrp="1"/>
          </p:cNvSpPr>
          <p:nvPr>
            <p:ph type="body" sz="quarter" idx="10"/>
          </p:nvPr>
        </p:nvSpPr>
        <p:spPr bwMode="auto">
          <a:xfrm>
            <a:off x="757239" y="1013124"/>
            <a:ext cx="8608830" cy="847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algn="ctr" eaLnBrk="1" hangingPunct="1"/>
            <a:r>
              <a:rPr lang="en-US" altLang="en-US" sz="4000" b="1" dirty="0">
                <a:solidFill>
                  <a:srgbClr val="262626"/>
                </a:solidFill>
              </a:rPr>
              <a:t>Who are we?  </a:t>
            </a:r>
            <a:endParaRPr lang="en-NZ" altLang="en-US" sz="4000" dirty="0">
              <a:solidFill>
                <a:srgbClr val="262626"/>
              </a:solidFill>
            </a:endParaRPr>
          </a:p>
        </p:txBody>
      </p:sp>
      <p:sp>
        <p:nvSpPr>
          <p:cNvPr id="9218" name="Rectangle 3">
            <a:extLst>
              <a:ext uri="{FF2B5EF4-FFF2-40B4-BE49-F238E27FC236}">
                <a16:creationId xmlns:a16="http://schemas.microsoft.com/office/drawing/2014/main" id="{20D72952-4EDA-4393-B208-493E882DE61F}"/>
              </a:ext>
            </a:extLst>
          </p:cNvPr>
          <p:cNvSpPr>
            <a:spLocks noGrp="1" noChangeArrowheads="1"/>
          </p:cNvSpPr>
          <p:nvPr>
            <p:ph sz="quarter" idx="4294967295"/>
          </p:nvPr>
        </p:nvSpPr>
        <p:spPr bwMode="auto">
          <a:xfrm>
            <a:off x="1325960" y="1908276"/>
            <a:ext cx="7254081" cy="3335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z="1788">
              <a:solidFill>
                <a:srgbClr val="000000"/>
              </a:solidFill>
            </a:endParaRPr>
          </a:p>
          <a:p>
            <a:pPr marL="497880" lvl="3" indent="0">
              <a:buNone/>
            </a:pPr>
            <a:endParaRPr lang="en-US" altLang="en-US" sz="1300"/>
          </a:p>
        </p:txBody>
      </p:sp>
      <p:sp>
        <p:nvSpPr>
          <p:cNvPr id="9219" name="Slide Number Placeholder 5">
            <a:extLst>
              <a:ext uri="{FF2B5EF4-FFF2-40B4-BE49-F238E27FC236}">
                <a16:creationId xmlns:a16="http://schemas.microsoft.com/office/drawing/2014/main" id="{C549C043-3CB8-45F0-A29E-3EB249CCCA2C}"/>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l" defTabSz="742950" rtl="0" eaLnBrk="1" fontAlgn="base" latinLnBrk="0" hangingPunct="1">
              <a:lnSpc>
                <a:spcPct val="100000"/>
              </a:lnSpc>
              <a:spcBef>
                <a:spcPct val="0"/>
              </a:spcBef>
              <a:spcAft>
                <a:spcPct val="0"/>
              </a:spcAft>
              <a:buClrTx/>
              <a:buSzTx/>
              <a:buFontTx/>
              <a:buNone/>
              <a:tabLst/>
              <a:defRPr/>
            </a:pPr>
            <a:fld id="{B93F0DC9-1090-4A61-8669-301AB3A119DE}" type="slidenum">
              <a:rPr kumimoji="0" lang="en-US" altLang="en-US" sz="813"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rPr>
              <a:pPr marL="0" marR="0" lvl="0" indent="0" algn="l" defTabSz="742950" rtl="0" eaLnBrk="1" fontAlgn="base" latinLnBrk="0" hangingPunct="1">
                <a:lnSpc>
                  <a:spcPct val="100000"/>
                </a:lnSpc>
                <a:spcBef>
                  <a:spcPct val="0"/>
                </a:spcBef>
                <a:spcAft>
                  <a:spcPct val="0"/>
                </a:spcAft>
                <a:buClrTx/>
                <a:buSzTx/>
                <a:buFontTx/>
                <a:buNone/>
                <a:tabLst/>
                <a:defRPr/>
              </a:pPr>
              <a:t>3</a:t>
            </a:fld>
            <a:endParaRPr kumimoji="0" lang="en-US" altLang="en-US" sz="813"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D5F409D3-F6EB-BD74-F9A2-4A44F95163D2}"/>
              </a:ext>
            </a:extLst>
          </p:cNvPr>
          <p:cNvPicPr>
            <a:picLocks noChangeAspect="1"/>
          </p:cNvPicPr>
          <p:nvPr/>
        </p:nvPicPr>
        <p:blipFill>
          <a:blip r:embed="rId3"/>
          <a:stretch>
            <a:fillRect/>
          </a:stretch>
        </p:blipFill>
        <p:spPr>
          <a:xfrm>
            <a:off x="1785398" y="1972628"/>
            <a:ext cx="6335204" cy="32068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E40C9-C4CD-492C-9969-D18BEEE525FE}"/>
              </a:ext>
            </a:extLst>
          </p:cNvPr>
          <p:cNvSpPr>
            <a:spLocks noGrp="1"/>
          </p:cNvSpPr>
          <p:nvPr>
            <p:ph type="body" sz="quarter" idx="10"/>
          </p:nvPr>
        </p:nvSpPr>
        <p:spPr>
          <a:xfrm>
            <a:off x="522288" y="447675"/>
            <a:ext cx="7131050" cy="1058863"/>
          </a:xfrm>
        </p:spPr>
        <p:txBody>
          <a:bodyPr/>
          <a:lstStyle/>
          <a:p>
            <a:pPr>
              <a:defRPr/>
            </a:pPr>
            <a:r>
              <a:rPr lang="en-US" dirty="0"/>
              <a:t>The cartel prohibition – section 30</a:t>
            </a:r>
          </a:p>
          <a:p>
            <a:pPr>
              <a:defRPr/>
            </a:pPr>
            <a:r>
              <a:rPr lang="en-US" dirty="0"/>
              <a:t>Commerce Act</a:t>
            </a:r>
          </a:p>
          <a:p>
            <a:pPr>
              <a:defRPr/>
            </a:pPr>
            <a:endParaRPr lang="en-US" dirty="0"/>
          </a:p>
          <a:p>
            <a:pPr>
              <a:defRPr/>
            </a:pPr>
            <a:endParaRPr lang="en-US" dirty="0"/>
          </a:p>
          <a:p>
            <a:pPr>
              <a:defRPr/>
            </a:pPr>
            <a:r>
              <a:rPr lang="en-US" dirty="0"/>
              <a:t> </a:t>
            </a:r>
          </a:p>
        </p:txBody>
      </p:sp>
      <p:sp>
        <p:nvSpPr>
          <p:cNvPr id="11266" name="Text Placeholder 6">
            <a:extLst>
              <a:ext uri="{FF2B5EF4-FFF2-40B4-BE49-F238E27FC236}">
                <a16:creationId xmlns:a16="http://schemas.microsoft.com/office/drawing/2014/main" id="{E96CA5C4-0866-4486-8A6C-7A05A3CAF5F1}"/>
              </a:ext>
            </a:extLst>
          </p:cNvPr>
          <p:cNvSpPr>
            <a:spLocks noGrp="1"/>
          </p:cNvSpPr>
          <p:nvPr>
            <p:ph type="body" sz="quarter" idx="15"/>
          </p:nvPr>
        </p:nvSpPr>
        <p:spPr bwMode="auto">
          <a:xfrm>
            <a:off x="363538" y="1674813"/>
            <a:ext cx="8821737" cy="4318000"/>
          </a:xfrm>
        </p:spPr>
        <p:txBody>
          <a:bodyPr vert="horz" wrap="square" lIns="91440" tIns="45720" rIns="91440" bIns="45720" numCol="1" anchor="t" anchorCtr="0" compatLnSpc="1">
            <a:prstTxWarp prst="textNoShape">
              <a:avLst/>
            </a:prstTxWarp>
          </a:bodyPr>
          <a:lstStyle/>
          <a:p>
            <a:pPr lvl="1">
              <a:buFont typeface="Courier New" pitchFamily="49" charset="0"/>
              <a:buChar char="o"/>
              <a:defRPr/>
            </a:pPr>
            <a:r>
              <a:rPr lang="en-NZ" dirty="0"/>
              <a:t>Prohibition on competitors entering into a contract or arrangement, or arrive at an understanding containing or giving effect to cartel provision (also attempts and conspiracy)</a:t>
            </a:r>
            <a:endParaRPr lang="en-US" altLang="en-US" dirty="0">
              <a:ea typeface="Geneva" pitchFamily="124" charset="-128"/>
            </a:endParaRPr>
          </a:p>
          <a:p>
            <a:pPr lvl="1">
              <a:buFont typeface="Courier New" pitchFamily="49" charset="0"/>
              <a:buChar char="o"/>
              <a:defRPr/>
            </a:pPr>
            <a:r>
              <a:rPr lang="en-US" altLang="en-US" b="1" dirty="0">
                <a:ea typeface="Geneva" pitchFamily="124" charset="-128"/>
              </a:rPr>
              <a:t>Price-fixing agreements (including bid rigging)</a:t>
            </a:r>
          </a:p>
          <a:p>
            <a:pPr lvl="1">
              <a:buFont typeface="Courier New" pitchFamily="49" charset="0"/>
              <a:buChar char="o"/>
              <a:defRPr/>
            </a:pPr>
            <a:r>
              <a:rPr lang="en-US" altLang="en-US" b="1" dirty="0">
                <a:ea typeface="Geneva" pitchFamily="124" charset="-128"/>
              </a:rPr>
              <a:t>Market allocation agreements </a:t>
            </a:r>
          </a:p>
          <a:p>
            <a:pPr lvl="1">
              <a:buFont typeface="Courier New" pitchFamily="49" charset="0"/>
              <a:buChar char="o"/>
              <a:defRPr/>
            </a:pPr>
            <a:r>
              <a:rPr lang="en-US" altLang="en-US" b="1" dirty="0">
                <a:ea typeface="Geneva" pitchFamily="124" charset="-128"/>
              </a:rPr>
              <a:t>Output restriction agreements</a:t>
            </a:r>
          </a:p>
          <a:p>
            <a:pPr lvl="1">
              <a:buFont typeface="Courier New" pitchFamily="49" charset="0"/>
              <a:buChar char="o"/>
              <a:defRPr/>
            </a:pPr>
            <a:endParaRPr lang="en-US" altLang="en-US" dirty="0">
              <a:ea typeface="Geneva" pitchFamily="124" charset="-128"/>
            </a:endParaRPr>
          </a:p>
          <a:p>
            <a:pPr marL="449263" lvl="1" indent="0">
              <a:spcBef>
                <a:spcPct val="0"/>
              </a:spcBef>
              <a:buFont typeface="Courier New"/>
              <a:buNone/>
              <a:defRPr/>
            </a:pPr>
            <a:r>
              <a:rPr lang="en-US" altLang="en-US" dirty="0">
                <a:ea typeface="Geneva" pitchFamily="124" charset="-128"/>
              </a:rPr>
              <a:t>          </a:t>
            </a:r>
            <a:r>
              <a:rPr lang="en-US" altLang="en-US" sz="2400" b="1" dirty="0">
                <a:solidFill>
                  <a:schemeClr val="tx1"/>
                </a:solidFill>
                <a:latin typeface="Arial" panose="020B0604020202020204" pitchFamily="34" charset="0"/>
                <a:ea typeface="ＭＳ Ｐゴシック" panose="020B0600070205080204" pitchFamily="34" charset="-128"/>
                <a:cs typeface="+mn-cs"/>
              </a:rPr>
              <a:t>Low threshold to reach an agreement</a:t>
            </a:r>
          </a:p>
          <a:p>
            <a:pPr lvl="1">
              <a:buFont typeface="Courier New" pitchFamily="49" charset="0"/>
              <a:buChar char="o"/>
              <a:defRPr/>
            </a:pPr>
            <a:endParaRPr lang="en-US" altLang="en-US" sz="2800" dirty="0">
              <a:ea typeface="Geneva" pitchFamily="124" charset="-128"/>
            </a:endParaRPr>
          </a:p>
          <a:p>
            <a:pPr lvl="1">
              <a:buFont typeface="Courier New" pitchFamily="49" charset="0"/>
              <a:buChar char="o"/>
              <a:defRPr/>
            </a:pPr>
            <a:endParaRPr lang="en-US" altLang="en-US" sz="2800" dirty="0">
              <a:ea typeface="Geneva" pitchFamily="124" charset="-128"/>
            </a:endParaRPr>
          </a:p>
          <a:p>
            <a:pPr marL="449263" lvl="1" indent="0">
              <a:buFont typeface="Courier New"/>
              <a:buNone/>
              <a:defRPr/>
            </a:pPr>
            <a:r>
              <a:rPr lang="en-US" altLang="en-US" sz="2800" dirty="0">
                <a:ea typeface="Geneva" pitchFamily="124" charset="-128"/>
              </a:rPr>
              <a:t>            </a:t>
            </a:r>
          </a:p>
          <a:p>
            <a:pPr marL="0" indent="0">
              <a:buFont typeface="Arial"/>
              <a:buNone/>
              <a:defRPr/>
            </a:pPr>
            <a:endParaRPr lang="en-US" altLang="en-US" dirty="0">
              <a:ea typeface="Geneva" pitchFamily="124" charset="-128"/>
            </a:endParaRPr>
          </a:p>
        </p:txBody>
      </p:sp>
      <p:sp>
        <p:nvSpPr>
          <p:cNvPr id="24580" name="Slide Number Placeholder 2">
            <a:extLst>
              <a:ext uri="{FF2B5EF4-FFF2-40B4-BE49-F238E27FC236}">
                <a16:creationId xmlns:a16="http://schemas.microsoft.com/office/drawing/2014/main" id="{2740BE36-F8AD-4696-AD2F-45990F9D126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27EBE41-7271-4FDF-B31E-D21E407BE329}" type="slidenum">
              <a:rPr lang="en-US" altLang="en-US">
                <a:solidFill>
                  <a:srgbClr val="BA0F2C"/>
                </a:solidFill>
              </a:rPr>
              <a:pPr/>
              <a:t>30</a:t>
            </a:fld>
            <a:endParaRPr lang="en-US" altLang="en-US">
              <a:solidFill>
                <a:srgbClr val="BA0F2C"/>
              </a:solidFill>
            </a:endParaRPr>
          </a:p>
        </p:txBody>
      </p:sp>
      <p:pic>
        <p:nvPicPr>
          <p:cNvPr id="24581" name="Picture 2">
            <a:hlinkClick r:id="rId3" tooltip="Profit"/>
            <a:extLst>
              <a:ext uri="{FF2B5EF4-FFF2-40B4-BE49-F238E27FC236}">
                <a16:creationId xmlns:a16="http://schemas.microsoft.com/office/drawing/2014/main" id="{0E643CEA-E4EC-4DD6-8794-0EADA9D15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975" y="4487863"/>
            <a:ext cx="1873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2">
            <a:extLst>
              <a:ext uri="{FF2B5EF4-FFF2-40B4-BE49-F238E27FC236}">
                <a16:creationId xmlns:a16="http://schemas.microsoft.com/office/drawing/2014/main" id="{E6C16449-C2BC-4F3F-AFA2-259A54720D56}"/>
              </a:ext>
            </a:extLst>
          </p:cNvPr>
          <p:cNvGrpSpPr>
            <a:grpSpLocks/>
          </p:cNvGrpSpPr>
          <p:nvPr/>
        </p:nvGrpSpPr>
        <p:grpSpPr bwMode="auto">
          <a:xfrm>
            <a:off x="7031038" y="3976688"/>
            <a:ext cx="792162" cy="1023937"/>
            <a:chOff x="5579087" y="1484784"/>
            <a:chExt cx="2160240" cy="2232000"/>
          </a:xfrm>
        </p:grpSpPr>
        <p:pic>
          <p:nvPicPr>
            <p:cNvPr id="24585" name="Picture 10">
              <a:hlinkClick r:id="rId5" tooltip="speech-bubble"/>
              <a:extLst>
                <a:ext uri="{FF2B5EF4-FFF2-40B4-BE49-F238E27FC236}">
                  <a16:creationId xmlns:a16="http://schemas.microsoft.com/office/drawing/2014/main" id="{9AF2AFD4-8B7C-48E9-8062-208129C1D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9087" y="1484784"/>
              <a:ext cx="2160240"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4">
              <a:hlinkClick r:id="rId7" tooltip="market share"/>
              <a:extLst>
                <a:ext uri="{FF2B5EF4-FFF2-40B4-BE49-F238E27FC236}">
                  <a16:creationId xmlns:a16="http://schemas.microsoft.com/office/drawing/2014/main" id="{45C6EB4A-235B-4049-BD44-01364926EA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7981" y="1916831"/>
              <a:ext cx="1022451" cy="10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3" name="Picture 6">
            <a:hlinkClick r:id="rId9" tooltip="price"/>
            <a:extLst>
              <a:ext uri="{FF2B5EF4-FFF2-40B4-BE49-F238E27FC236}">
                <a16:creationId xmlns:a16="http://schemas.microsoft.com/office/drawing/2014/main" id="{C8E9802F-E4C6-495A-A6D4-A1060DFDEF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5350" y="3754438"/>
            <a:ext cx="10334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a:extLst>
              <a:ext uri="{FF2B5EF4-FFF2-40B4-BE49-F238E27FC236}">
                <a16:creationId xmlns:a16="http://schemas.microsoft.com/office/drawing/2014/main" id="{6D36F8B7-D32D-4F61-89F4-8847E85FA9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238" y="5183188"/>
            <a:ext cx="649287"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7E25797-4871-4E35-95B8-D068B227121D}"/>
              </a:ext>
            </a:extLst>
          </p:cNvPr>
          <p:cNvSpPr>
            <a:spLocks noGrp="1"/>
          </p:cNvSpPr>
          <p:nvPr>
            <p:ph type="body" sz="quarter" idx="10"/>
          </p:nvPr>
        </p:nvSpPr>
        <p:spPr>
          <a:xfrm>
            <a:off x="692150" y="558800"/>
            <a:ext cx="7346950" cy="457200"/>
          </a:xfrm>
        </p:spPr>
        <p:txBody>
          <a:bodyPr/>
          <a:lstStyle/>
          <a:p>
            <a:pPr>
              <a:defRPr/>
            </a:pPr>
            <a:r>
              <a:rPr lang="en-NZ" dirty="0"/>
              <a:t>Why we care – cartels are harmful</a:t>
            </a:r>
          </a:p>
        </p:txBody>
      </p:sp>
      <p:graphicFrame>
        <p:nvGraphicFramePr>
          <p:cNvPr id="9" name="Diagram 8">
            <a:extLst>
              <a:ext uri="{FF2B5EF4-FFF2-40B4-BE49-F238E27FC236}">
                <a16:creationId xmlns:a16="http://schemas.microsoft.com/office/drawing/2014/main" id="{38332280-9136-4654-8A00-07ABA5D3C69F}"/>
              </a:ext>
            </a:extLst>
          </p:cNvPr>
          <p:cNvGraphicFramePr/>
          <p:nvPr/>
        </p:nvGraphicFramePr>
        <p:xfrm>
          <a:off x="1208584" y="1447240"/>
          <a:ext cx="727280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Slide Number Placeholder 4">
            <a:extLst>
              <a:ext uri="{FF2B5EF4-FFF2-40B4-BE49-F238E27FC236}">
                <a16:creationId xmlns:a16="http://schemas.microsoft.com/office/drawing/2014/main" id="{6FB7C0EB-18F8-43B6-8DA7-EE7916B4794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0172CD-B34F-4794-B0FE-5A68CF138737}" type="slidenum">
              <a:rPr lang="en-US" altLang="en-US" smtClean="0">
                <a:solidFill>
                  <a:srgbClr val="C00000"/>
                </a:solidFill>
              </a:rPr>
              <a:pPr/>
              <a:t>31</a:t>
            </a:fld>
            <a:endParaRPr lang="en-US" altLang="en-US">
              <a:solidFill>
                <a:srgbClr val="C00000"/>
              </a:solidFill>
            </a:endParaRPr>
          </a:p>
        </p:txBody>
      </p:sp>
      <p:sp>
        <p:nvSpPr>
          <p:cNvPr id="25605" name="TextBox 1">
            <a:extLst>
              <a:ext uri="{FF2B5EF4-FFF2-40B4-BE49-F238E27FC236}">
                <a16:creationId xmlns:a16="http://schemas.microsoft.com/office/drawing/2014/main" id="{55728CFD-D508-4591-B3A3-13F4C5303E5A}"/>
              </a:ext>
            </a:extLst>
          </p:cNvPr>
          <p:cNvSpPr txBox="1">
            <a:spLocks noChangeArrowheads="1"/>
          </p:cNvSpPr>
          <p:nvPr/>
        </p:nvSpPr>
        <p:spPr bwMode="auto">
          <a:xfrm>
            <a:off x="496888" y="2822575"/>
            <a:ext cx="2181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Raises prices/decreases consumption </a:t>
            </a:r>
          </a:p>
        </p:txBody>
      </p:sp>
      <p:sp>
        <p:nvSpPr>
          <p:cNvPr id="25606" name="TextBox 6">
            <a:extLst>
              <a:ext uri="{FF2B5EF4-FFF2-40B4-BE49-F238E27FC236}">
                <a16:creationId xmlns:a16="http://schemas.microsoft.com/office/drawing/2014/main" id="{AA557BDD-96FC-4E40-9365-962D5112CF91}"/>
              </a:ext>
            </a:extLst>
          </p:cNvPr>
          <p:cNvSpPr txBox="1">
            <a:spLocks noChangeArrowheads="1"/>
          </p:cNvSpPr>
          <p:nvPr/>
        </p:nvSpPr>
        <p:spPr bwMode="auto">
          <a:xfrm>
            <a:off x="7951788" y="41830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Decreases choice</a:t>
            </a:r>
          </a:p>
        </p:txBody>
      </p:sp>
      <p:sp>
        <p:nvSpPr>
          <p:cNvPr id="25607" name="TextBox 7">
            <a:extLst>
              <a:ext uri="{FF2B5EF4-FFF2-40B4-BE49-F238E27FC236}">
                <a16:creationId xmlns:a16="http://schemas.microsoft.com/office/drawing/2014/main" id="{D8B4DA02-2565-4F33-812D-C7F6D7613B9E}"/>
              </a:ext>
            </a:extLst>
          </p:cNvPr>
          <p:cNvSpPr txBox="1">
            <a:spLocks noChangeArrowheads="1"/>
          </p:cNvSpPr>
          <p:nvPr/>
        </p:nvSpPr>
        <p:spPr bwMode="auto">
          <a:xfrm>
            <a:off x="7951788" y="5551488"/>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Decreases innovation</a:t>
            </a:r>
          </a:p>
        </p:txBody>
      </p:sp>
      <p:sp>
        <p:nvSpPr>
          <p:cNvPr id="25608" name="TextBox 9">
            <a:extLst>
              <a:ext uri="{FF2B5EF4-FFF2-40B4-BE49-F238E27FC236}">
                <a16:creationId xmlns:a16="http://schemas.microsoft.com/office/drawing/2014/main" id="{D69A4C51-4F6E-4CFE-A4E6-74401DE9E4EF}"/>
              </a:ext>
            </a:extLst>
          </p:cNvPr>
          <p:cNvSpPr txBox="1">
            <a:spLocks noChangeArrowheads="1"/>
          </p:cNvSpPr>
          <p:nvPr/>
        </p:nvSpPr>
        <p:spPr bwMode="auto">
          <a:xfrm>
            <a:off x="7905750" y="1700213"/>
            <a:ext cx="1692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Decreases quality</a:t>
            </a:r>
          </a:p>
        </p:txBody>
      </p:sp>
      <p:sp>
        <p:nvSpPr>
          <p:cNvPr id="25609" name="TextBox 10">
            <a:extLst>
              <a:ext uri="{FF2B5EF4-FFF2-40B4-BE49-F238E27FC236}">
                <a16:creationId xmlns:a16="http://schemas.microsoft.com/office/drawing/2014/main" id="{63D8D6DF-4678-4F58-9C14-AE9A3FE68136}"/>
              </a:ext>
            </a:extLst>
          </p:cNvPr>
          <p:cNvSpPr txBox="1">
            <a:spLocks noChangeArrowheads="1"/>
          </p:cNvSpPr>
          <p:nvPr/>
        </p:nvSpPr>
        <p:spPr bwMode="auto">
          <a:xfrm>
            <a:off x="7905750" y="2987675"/>
            <a:ext cx="169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Decreases incentives </a:t>
            </a:r>
          </a:p>
        </p:txBody>
      </p:sp>
      <p:sp>
        <p:nvSpPr>
          <p:cNvPr id="25610" name="TextBox 11">
            <a:extLst>
              <a:ext uri="{FF2B5EF4-FFF2-40B4-BE49-F238E27FC236}">
                <a16:creationId xmlns:a16="http://schemas.microsoft.com/office/drawing/2014/main" id="{4D85DCA1-F089-4156-AB08-DF6FEA5F0A66}"/>
              </a:ext>
            </a:extLst>
          </p:cNvPr>
          <p:cNvSpPr txBox="1">
            <a:spLocks noChangeArrowheads="1"/>
          </p:cNvSpPr>
          <p:nvPr/>
        </p:nvSpPr>
        <p:spPr bwMode="auto">
          <a:xfrm>
            <a:off x="525463" y="4292600"/>
            <a:ext cx="169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Harms markets</a:t>
            </a:r>
          </a:p>
        </p:txBody>
      </p:sp>
      <p:sp>
        <p:nvSpPr>
          <p:cNvPr id="25611" name="TextBox 2">
            <a:extLst>
              <a:ext uri="{FF2B5EF4-FFF2-40B4-BE49-F238E27FC236}">
                <a16:creationId xmlns:a16="http://schemas.microsoft.com/office/drawing/2014/main" id="{EF91FA46-820C-4CD0-9A52-1DF6B0175075}"/>
              </a:ext>
            </a:extLst>
          </p:cNvPr>
          <p:cNvSpPr txBox="1">
            <a:spLocks noChangeArrowheads="1"/>
          </p:cNvSpPr>
          <p:nvPr/>
        </p:nvSpPr>
        <p:spPr bwMode="auto">
          <a:xfrm>
            <a:off x="350838" y="1604963"/>
            <a:ext cx="2809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Often deliberate, covert </a:t>
            </a:r>
          </a:p>
          <a:p>
            <a:pPr eaLnBrk="1" hangingPunct="1"/>
            <a:r>
              <a:rPr lang="en-NZ" altLang="en-US"/>
              <a:t>&amp; deceptive </a:t>
            </a:r>
          </a:p>
        </p:txBody>
      </p:sp>
      <p:sp>
        <p:nvSpPr>
          <p:cNvPr id="25612" name="TextBox 14">
            <a:extLst>
              <a:ext uri="{FF2B5EF4-FFF2-40B4-BE49-F238E27FC236}">
                <a16:creationId xmlns:a16="http://schemas.microsoft.com/office/drawing/2014/main" id="{684BFAE7-4483-4BC8-AFD6-99BCF2972D34}"/>
              </a:ext>
            </a:extLst>
          </p:cNvPr>
          <p:cNvSpPr txBox="1">
            <a:spLocks noChangeArrowheads="1"/>
          </p:cNvSpPr>
          <p:nvPr/>
        </p:nvSpPr>
        <p:spPr bwMode="auto">
          <a:xfrm>
            <a:off x="496888" y="5589588"/>
            <a:ext cx="2181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ltLang="en-US"/>
              <a:t>Harms competitive process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EE01D-F361-4AF9-91E3-4A3F36FFD4CA}"/>
              </a:ext>
            </a:extLst>
          </p:cNvPr>
          <p:cNvSpPr>
            <a:spLocks noGrp="1"/>
          </p:cNvSpPr>
          <p:nvPr>
            <p:ph type="body" sz="quarter" idx="10"/>
          </p:nvPr>
        </p:nvSpPr>
        <p:spPr>
          <a:xfrm>
            <a:off x="588963" y="481013"/>
            <a:ext cx="7131050" cy="1058862"/>
          </a:xfrm>
        </p:spPr>
        <p:txBody>
          <a:bodyPr/>
          <a:lstStyle/>
          <a:p>
            <a:pPr>
              <a:defRPr/>
            </a:pPr>
            <a:r>
              <a:rPr lang="en-US" dirty="0"/>
              <a:t>Outcomes and civil penalties</a:t>
            </a:r>
          </a:p>
        </p:txBody>
      </p:sp>
      <p:sp>
        <p:nvSpPr>
          <p:cNvPr id="11266" name="Text Placeholder 6">
            <a:extLst>
              <a:ext uri="{FF2B5EF4-FFF2-40B4-BE49-F238E27FC236}">
                <a16:creationId xmlns:a16="http://schemas.microsoft.com/office/drawing/2014/main" id="{80784A79-53FD-41B9-B2FE-CBB27C9E90B1}"/>
              </a:ext>
            </a:extLst>
          </p:cNvPr>
          <p:cNvSpPr>
            <a:spLocks noGrp="1"/>
          </p:cNvSpPr>
          <p:nvPr>
            <p:ph type="body" sz="quarter" idx="15"/>
          </p:nvPr>
        </p:nvSpPr>
        <p:spPr bwMode="auto">
          <a:xfrm>
            <a:off x="534988" y="1304925"/>
            <a:ext cx="8821737" cy="3244850"/>
          </a:xfrm>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US" altLang="en-US" dirty="0">
                <a:ea typeface="ＭＳ Ｐゴシック" pitchFamily="34" charset="-128"/>
                <a:cs typeface="Arial" pitchFamily="34" charset="0"/>
              </a:rPr>
              <a:t>We investigate and this can include using compulsory powers </a:t>
            </a:r>
          </a:p>
          <a:p>
            <a:pPr>
              <a:buFont typeface="Arial" pitchFamily="34" charset="0"/>
              <a:buChar char="•"/>
              <a:defRPr/>
            </a:pPr>
            <a:r>
              <a:rPr lang="en-US" altLang="en-US" dirty="0">
                <a:ea typeface="ＭＳ Ｐゴシック" pitchFamily="34" charset="-128"/>
                <a:cs typeface="Arial" pitchFamily="34" charset="0"/>
              </a:rPr>
              <a:t>After investigating we decide from a range of outcomes   </a:t>
            </a:r>
          </a:p>
          <a:p>
            <a:pPr>
              <a:buFont typeface="Arial" pitchFamily="34" charset="0"/>
              <a:buChar char="•"/>
              <a:defRPr/>
            </a:pPr>
            <a:r>
              <a:rPr lang="en-US" altLang="en-US" dirty="0">
                <a:ea typeface="ＭＳ Ｐゴシック" pitchFamily="34" charset="-128"/>
                <a:cs typeface="Arial" pitchFamily="34" charset="0"/>
              </a:rPr>
              <a:t>If a breach and court action results - penalties are significant</a:t>
            </a:r>
          </a:p>
          <a:p>
            <a:pPr>
              <a:buFont typeface="Arial" pitchFamily="34" charset="0"/>
              <a:buChar char="•"/>
              <a:defRPr/>
            </a:pPr>
            <a:r>
              <a:rPr lang="en-US" altLang="en-US" dirty="0">
                <a:ea typeface="ＭＳ Ｐゴシック" pitchFamily="34" charset="-128"/>
                <a:cs typeface="Arial" pitchFamily="34" charset="0"/>
              </a:rPr>
              <a:t>Up to $10m per breach for companies and $500k individuals </a:t>
            </a:r>
          </a:p>
          <a:p>
            <a:pPr>
              <a:buFont typeface="Arial" pitchFamily="34" charset="0"/>
              <a:buChar char="•"/>
              <a:defRPr/>
            </a:pPr>
            <a:r>
              <a:rPr lang="en-NZ" altLang="en-US" dirty="0">
                <a:ea typeface="ＭＳ Ｐゴシック" pitchFamily="34" charset="-128"/>
                <a:cs typeface="Arial" pitchFamily="34" charset="0"/>
              </a:rPr>
              <a:t>Potential private action by affected parties</a:t>
            </a:r>
          </a:p>
          <a:p>
            <a:pPr>
              <a:buFont typeface="Arial" pitchFamily="34" charset="0"/>
              <a:buChar char="•"/>
              <a:defRPr/>
            </a:pPr>
            <a:r>
              <a:rPr lang="en-US" altLang="en-US" dirty="0">
                <a:ea typeface="ＭＳ Ｐゴシック" pitchFamily="34" charset="-128"/>
                <a:cs typeface="Arial" pitchFamily="34" charset="0"/>
              </a:rPr>
              <a:t>Also:</a:t>
            </a:r>
          </a:p>
          <a:p>
            <a:pPr lvl="1">
              <a:buFont typeface="Arial" pitchFamily="34" charset="0"/>
              <a:buChar char="•"/>
              <a:defRPr/>
            </a:pPr>
            <a:r>
              <a:rPr lang="en-US" altLang="en-US" dirty="0">
                <a:ea typeface="ＭＳ Ｐゴシック" pitchFamily="34" charset="-128"/>
                <a:cs typeface="Arial" pitchFamily="34" charset="0"/>
              </a:rPr>
              <a:t>negative publicity may result </a:t>
            </a:r>
          </a:p>
          <a:p>
            <a:pPr lvl="1">
              <a:buFont typeface="Arial" pitchFamily="34" charset="0"/>
              <a:buChar char="•"/>
              <a:defRPr/>
            </a:pPr>
            <a:r>
              <a:rPr lang="en-US" altLang="en-US" dirty="0">
                <a:ea typeface="ＭＳ Ｐゴシック" pitchFamily="34" charset="-128"/>
                <a:cs typeface="Arial" pitchFamily="34" charset="0"/>
              </a:rPr>
              <a:t>individuals can be banned from being directors or managers </a:t>
            </a:r>
          </a:p>
          <a:p>
            <a:pPr marL="0" indent="0">
              <a:buFont typeface="Arial"/>
              <a:buNone/>
              <a:defRPr/>
            </a:pPr>
            <a:endParaRPr lang="en-US" altLang="en-US" dirty="0">
              <a:ea typeface="ＭＳ Ｐゴシック" pitchFamily="34" charset="-128"/>
              <a:cs typeface="Arial" pitchFamily="34" charset="0"/>
            </a:endParaRPr>
          </a:p>
        </p:txBody>
      </p:sp>
      <p:sp>
        <p:nvSpPr>
          <p:cNvPr id="26628" name="Slide Number Placeholder 2">
            <a:extLst>
              <a:ext uri="{FF2B5EF4-FFF2-40B4-BE49-F238E27FC236}">
                <a16:creationId xmlns:a16="http://schemas.microsoft.com/office/drawing/2014/main" id="{A23228BB-B32E-4EC1-9F80-19D909AE11A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DF8117-6794-42BA-98A9-ECE5F119D257}" type="slidenum">
              <a:rPr lang="en-US" altLang="en-US">
                <a:solidFill>
                  <a:srgbClr val="BA0F2C"/>
                </a:solidFill>
              </a:rPr>
              <a:pPr/>
              <a:t>32</a:t>
            </a:fld>
            <a:endParaRPr lang="en-US" altLang="en-US">
              <a:solidFill>
                <a:srgbClr val="BA0F2C"/>
              </a:solidFill>
            </a:endParaRPr>
          </a:p>
        </p:txBody>
      </p:sp>
      <p:pic>
        <p:nvPicPr>
          <p:cNvPr id="26629" name="Picture 8">
            <a:extLst>
              <a:ext uri="{FF2B5EF4-FFF2-40B4-BE49-F238E27FC236}">
                <a16:creationId xmlns:a16="http://schemas.microsoft.com/office/drawing/2014/main" id="{79468FCB-0316-41B6-8BFE-EB94C1A1D6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5462588"/>
            <a:ext cx="28638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37AFF-ACCB-4805-9817-2C2B1B85326B}"/>
              </a:ext>
            </a:extLst>
          </p:cNvPr>
          <p:cNvSpPr>
            <a:spLocks noGrp="1"/>
          </p:cNvSpPr>
          <p:nvPr>
            <p:ph type="body" sz="quarter" idx="10"/>
          </p:nvPr>
        </p:nvSpPr>
        <p:spPr>
          <a:xfrm>
            <a:off x="522288" y="447675"/>
            <a:ext cx="7131050" cy="1058863"/>
          </a:xfrm>
        </p:spPr>
        <p:txBody>
          <a:bodyPr/>
          <a:lstStyle/>
          <a:p>
            <a:pPr>
              <a:defRPr/>
            </a:pPr>
            <a:r>
              <a:rPr lang="en-NZ" dirty="0"/>
              <a:t>Case examples</a:t>
            </a:r>
          </a:p>
        </p:txBody>
      </p:sp>
      <p:sp>
        <p:nvSpPr>
          <p:cNvPr id="28675" name="Text Placeholder 2">
            <a:extLst>
              <a:ext uri="{FF2B5EF4-FFF2-40B4-BE49-F238E27FC236}">
                <a16:creationId xmlns:a16="http://schemas.microsoft.com/office/drawing/2014/main" id="{ED980771-C409-4627-8D00-57BD9578755B}"/>
              </a:ext>
            </a:extLst>
          </p:cNvPr>
          <p:cNvSpPr>
            <a:spLocks noGrp="1" noChangeArrowheads="1"/>
          </p:cNvSpPr>
          <p:nvPr>
            <p:ph type="body" sz="quarter" idx="15"/>
          </p:nvPr>
        </p:nvSpPr>
        <p:spPr bwMode="auto">
          <a:xfrm>
            <a:off x="525463" y="1516063"/>
            <a:ext cx="9050337" cy="3402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Air Cargo cartel $42m total penalties and one airline $7.5m penalty</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Freight Forwarders cartel $12m total penalties</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Real Estate cartel almost $21m in penalties</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Ronovations property (buying) cartel $400k in penalties</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Nelson pharmacies $394k in penalties</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Freight forwarders (2022) $9.7m in penalties </a:t>
            </a:r>
          </a:p>
          <a:p>
            <a:pPr>
              <a:buFont typeface="Arial" panose="020B0604020202020204" pitchFamily="34" charset="0"/>
              <a:buChar char="•"/>
            </a:pPr>
            <a:endParaRPr lang="en-NZ" altLang="en-US" sz="2800" b="1" dirty="0">
              <a:ea typeface="ＭＳ Ｐゴシック" panose="020B0600070205080204" pitchFamily="34" charset="-128"/>
              <a:cs typeface="Arial" panose="020B0604020202020204" pitchFamily="34" charset="0"/>
            </a:endParaRPr>
          </a:p>
          <a:p>
            <a:pPr>
              <a:buFont typeface="Wingdings" panose="05000000000000000000" pitchFamily="2" charset="2"/>
              <a:buChar char="§"/>
            </a:pPr>
            <a:endParaRPr lang="en-NZ" altLang="en-US" dirty="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02EB5701-1AD6-4ACD-9A57-9F69FB457CDA}"/>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4F3ABE-101C-47A1-90B9-B1BC025C3005}" type="slidenum">
              <a:rPr lang="en-US" altLang="en-US">
                <a:solidFill>
                  <a:srgbClr val="BA0F2C"/>
                </a:solidFill>
              </a:rPr>
              <a:pPr/>
              <a:t>33</a:t>
            </a:fld>
            <a:endParaRPr lang="en-US" altLang="en-US">
              <a:solidFill>
                <a:srgbClr val="BA0F2C"/>
              </a:solidFill>
            </a:endParaRPr>
          </a:p>
        </p:txBody>
      </p:sp>
      <p:pic>
        <p:nvPicPr>
          <p:cNvPr id="28677" name="Picture 5">
            <a:extLst>
              <a:ext uri="{FF2B5EF4-FFF2-40B4-BE49-F238E27FC236}">
                <a16:creationId xmlns:a16="http://schemas.microsoft.com/office/drawing/2014/main" id="{861F2279-8A4D-42FB-B91E-BA48C1504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5199063"/>
            <a:ext cx="995362" cy="88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TextBox 6">
            <a:extLst>
              <a:ext uri="{FF2B5EF4-FFF2-40B4-BE49-F238E27FC236}">
                <a16:creationId xmlns:a16="http://schemas.microsoft.com/office/drawing/2014/main" id="{B181B1E8-9ED3-48AA-9890-39B604384F02}"/>
              </a:ext>
            </a:extLst>
          </p:cNvPr>
          <p:cNvSpPr txBox="1">
            <a:spLocks noChangeArrowheads="1"/>
          </p:cNvSpPr>
          <p:nvPr/>
        </p:nvSpPr>
        <p:spPr bwMode="auto">
          <a:xfrm>
            <a:off x="1544638" y="5251450"/>
            <a:ext cx="8291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NZ" altLang="en-US" sz="2400" b="1" dirty="0"/>
              <a:t>Many of these cases involved industry groups / associations, and in several cases input cost increases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BCC4EC-81F3-41F2-9ED3-E47D6D5A24F8}"/>
              </a:ext>
            </a:extLst>
          </p:cNvPr>
          <p:cNvSpPr>
            <a:spLocks noGrp="1"/>
          </p:cNvSpPr>
          <p:nvPr>
            <p:ph type="body" sz="quarter" idx="10"/>
          </p:nvPr>
        </p:nvSpPr>
        <p:spPr>
          <a:xfrm>
            <a:off x="522288" y="447675"/>
            <a:ext cx="7131050" cy="1058863"/>
          </a:xfrm>
        </p:spPr>
        <p:txBody>
          <a:bodyPr/>
          <a:lstStyle/>
          <a:p>
            <a:pPr>
              <a:defRPr/>
            </a:pPr>
            <a:r>
              <a:rPr lang="en-NZ" dirty="0"/>
              <a:t>Criminal outcomes also possible </a:t>
            </a:r>
          </a:p>
        </p:txBody>
      </p:sp>
      <p:sp>
        <p:nvSpPr>
          <p:cNvPr id="3" name="Text Placeholder 2">
            <a:extLst>
              <a:ext uri="{FF2B5EF4-FFF2-40B4-BE49-F238E27FC236}">
                <a16:creationId xmlns:a16="http://schemas.microsoft.com/office/drawing/2014/main" id="{E5552255-56A8-463A-A66C-3A76BD4AF037}"/>
              </a:ext>
            </a:extLst>
          </p:cNvPr>
          <p:cNvSpPr>
            <a:spLocks noGrp="1"/>
          </p:cNvSpPr>
          <p:nvPr>
            <p:ph type="body" sz="quarter" idx="15"/>
          </p:nvPr>
        </p:nvSpPr>
        <p:spPr>
          <a:xfrm>
            <a:off x="522288" y="1095375"/>
            <a:ext cx="8821737" cy="4895850"/>
          </a:xfrm>
        </p:spPr>
        <p:txBody>
          <a:bodyPr/>
          <a:lstStyle/>
          <a:p>
            <a:pPr marL="0" indent="0">
              <a:buFont typeface="Arial"/>
              <a:buNone/>
              <a:defRPr/>
            </a:pPr>
            <a:r>
              <a:rPr lang="en-NZ" b="1" dirty="0"/>
              <a:t>What is criminalisation?</a:t>
            </a:r>
          </a:p>
          <a:p>
            <a:pPr>
              <a:defRPr/>
            </a:pPr>
            <a:r>
              <a:rPr lang="en-NZ" dirty="0"/>
              <a:t>Cartel prohibitions are the same but criminal sanctions also apply</a:t>
            </a:r>
          </a:p>
          <a:p>
            <a:pPr>
              <a:defRPr/>
            </a:pPr>
            <a:r>
              <a:rPr lang="en-NZ" dirty="0"/>
              <a:t>Negative publicity and banning can still result      </a:t>
            </a:r>
          </a:p>
          <a:p>
            <a:pPr marL="0" indent="0">
              <a:buFont typeface="Arial"/>
              <a:buNone/>
              <a:defRPr/>
            </a:pPr>
            <a:endParaRPr lang="en-NZ" dirty="0"/>
          </a:p>
          <a:p>
            <a:pPr marL="0" indent="0">
              <a:buFont typeface="Arial"/>
              <a:buNone/>
              <a:defRPr/>
            </a:pPr>
            <a:r>
              <a:rPr lang="en-NZ" b="1" dirty="0"/>
              <a:t>What are the criminal penalties?</a:t>
            </a:r>
          </a:p>
          <a:p>
            <a:pPr>
              <a:defRPr/>
            </a:pPr>
            <a:r>
              <a:rPr lang="en-NZ" dirty="0"/>
              <a:t>Up to 7 years imprisonment for individuals or penalty up to $500k or both ( Category 3 offence)</a:t>
            </a:r>
          </a:p>
          <a:p>
            <a:pPr>
              <a:defRPr/>
            </a:pPr>
            <a:r>
              <a:rPr lang="en-NZ" dirty="0"/>
              <a:t>Fines same as civil penalties for businesses</a:t>
            </a:r>
          </a:p>
          <a:p>
            <a:pPr>
              <a:defRPr/>
            </a:pPr>
            <a:r>
              <a:rPr lang="en-NZ" dirty="0"/>
              <a:t>Commission also has criminal investigation powers including interception warrants</a:t>
            </a:r>
          </a:p>
          <a:p>
            <a:pPr>
              <a:defRPr/>
            </a:pPr>
            <a:endParaRPr lang="en-NZ" dirty="0"/>
          </a:p>
          <a:p>
            <a:pPr>
              <a:defRPr/>
            </a:pPr>
            <a:endParaRPr lang="en-NZ" b="1" dirty="0"/>
          </a:p>
          <a:p>
            <a:pPr>
              <a:buFont typeface="Wingdings" panose="05000000000000000000" pitchFamily="2" charset="2"/>
              <a:buChar char="§"/>
              <a:defRPr/>
            </a:pPr>
            <a:endParaRPr lang="en-NZ" b="1" dirty="0"/>
          </a:p>
        </p:txBody>
      </p:sp>
      <p:sp>
        <p:nvSpPr>
          <p:cNvPr id="30724" name="Slide Number Placeholder 3">
            <a:extLst>
              <a:ext uri="{FF2B5EF4-FFF2-40B4-BE49-F238E27FC236}">
                <a16:creationId xmlns:a16="http://schemas.microsoft.com/office/drawing/2014/main" id="{A125E3B4-1F58-4F2C-B3E6-C0B71F9E01C1}"/>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2201F2-B119-466E-A0C6-8DB4B33E7D59}" type="slidenum">
              <a:rPr lang="en-US" altLang="en-US">
                <a:solidFill>
                  <a:srgbClr val="BA0F2C"/>
                </a:solidFill>
              </a:rPr>
              <a:pPr/>
              <a:t>34</a:t>
            </a:fld>
            <a:endParaRPr lang="en-US" altLang="en-US">
              <a:solidFill>
                <a:srgbClr val="BA0F2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412F2-7BF4-436D-A656-EB813888B536}"/>
              </a:ext>
            </a:extLst>
          </p:cNvPr>
          <p:cNvSpPr>
            <a:spLocks noGrp="1"/>
          </p:cNvSpPr>
          <p:nvPr>
            <p:ph type="body" sz="quarter" idx="10"/>
          </p:nvPr>
        </p:nvSpPr>
        <p:spPr>
          <a:xfrm>
            <a:off x="512763" y="600075"/>
            <a:ext cx="7131050" cy="1058863"/>
          </a:xfrm>
        </p:spPr>
        <p:txBody>
          <a:bodyPr/>
          <a:lstStyle/>
          <a:p>
            <a:pPr>
              <a:defRPr/>
            </a:pPr>
            <a:r>
              <a:rPr lang="en-US" dirty="0"/>
              <a:t>Defences and exceptions</a:t>
            </a:r>
          </a:p>
        </p:txBody>
      </p:sp>
      <p:sp>
        <p:nvSpPr>
          <p:cNvPr id="11266" name="Text Placeholder 6">
            <a:extLst>
              <a:ext uri="{FF2B5EF4-FFF2-40B4-BE49-F238E27FC236}">
                <a16:creationId xmlns:a16="http://schemas.microsoft.com/office/drawing/2014/main" id="{AA361F89-D76E-4BC8-BABF-070F47AFD84E}"/>
              </a:ext>
            </a:extLst>
          </p:cNvPr>
          <p:cNvSpPr>
            <a:spLocks noGrp="1"/>
          </p:cNvSpPr>
          <p:nvPr>
            <p:ph type="body" sz="quarter" idx="15"/>
          </p:nvPr>
        </p:nvSpPr>
        <p:spPr bwMode="auto">
          <a:xfrm>
            <a:off x="512763" y="1270000"/>
            <a:ext cx="8821737" cy="5213350"/>
          </a:xfrm>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US" altLang="en-US" dirty="0">
                <a:ea typeface="ＭＳ Ｐゴシック" pitchFamily="34" charset="-128"/>
                <a:cs typeface="Arial" pitchFamily="34" charset="0"/>
              </a:rPr>
              <a:t>Some agreements are fully exempt from Part 2 of the Commerce Act and some are exempt only from the cartel provisions of section 30:</a:t>
            </a:r>
          </a:p>
          <a:p>
            <a:pPr lvl="1">
              <a:buSzPct val="100000"/>
              <a:buFont typeface="Arial" pitchFamily="34" charset="0"/>
              <a:buChar char="•"/>
              <a:defRPr/>
            </a:pPr>
            <a:r>
              <a:rPr lang="en-US" altLang="en-US" dirty="0">
                <a:ea typeface="ＭＳ Ｐゴシック" pitchFamily="34" charset="-128"/>
                <a:cs typeface="Arial" pitchFamily="34" charset="0"/>
              </a:rPr>
              <a:t>Sections 43-45 for general exemptions</a:t>
            </a:r>
          </a:p>
          <a:p>
            <a:pPr lvl="1">
              <a:buSzPct val="100000"/>
              <a:buFont typeface="Arial" pitchFamily="34" charset="0"/>
              <a:buChar char="•"/>
              <a:defRPr/>
            </a:pPr>
            <a:r>
              <a:rPr lang="en-US" altLang="en-US" dirty="0">
                <a:ea typeface="ＭＳ Ｐゴシック" pitchFamily="34" charset="-128"/>
                <a:cs typeface="Arial" pitchFamily="34" charset="0"/>
              </a:rPr>
              <a:t>Sections 31-33 for cartel exceptions.</a:t>
            </a:r>
          </a:p>
          <a:p>
            <a:pPr>
              <a:buFont typeface="Arial" pitchFamily="34" charset="0"/>
              <a:buChar char="•"/>
              <a:defRPr/>
            </a:pPr>
            <a:r>
              <a:rPr lang="en-US" altLang="en-US" dirty="0">
                <a:ea typeface="ＭＳ Ｐゴシック" pitchFamily="34" charset="-128"/>
                <a:cs typeface="Arial" pitchFamily="34" charset="0"/>
              </a:rPr>
              <a:t>Cartel exceptions, eg, collaborative activities, vertical supply contracts and joint buying and promotion agreements. </a:t>
            </a:r>
          </a:p>
          <a:p>
            <a:pPr>
              <a:buFont typeface="Arial" pitchFamily="34" charset="0"/>
              <a:buChar char="•"/>
              <a:defRPr/>
            </a:pPr>
            <a:r>
              <a:rPr lang="en-US" altLang="en-US" dirty="0">
                <a:ea typeface="ＭＳ Ｐゴシック" pitchFamily="34" charset="-128"/>
                <a:cs typeface="Arial" pitchFamily="34" charset="0"/>
              </a:rPr>
              <a:t>Criminal Defence – Reasonable belief that any </a:t>
            </a:r>
            <a:r>
              <a:rPr lang="en-US" altLang="en-US" dirty="0" err="1">
                <a:ea typeface="ＭＳ Ｐゴシック" pitchFamily="34" charset="-128"/>
                <a:cs typeface="Arial" pitchFamily="34" charset="0"/>
              </a:rPr>
              <a:t>defences</a:t>
            </a:r>
            <a:r>
              <a:rPr lang="en-US" altLang="en-US" dirty="0">
                <a:ea typeface="ＭＳ Ｐゴシック" pitchFamily="34" charset="-128"/>
                <a:cs typeface="Arial" pitchFamily="34" charset="0"/>
              </a:rPr>
              <a:t> apply</a:t>
            </a:r>
          </a:p>
          <a:p>
            <a:pPr>
              <a:buFont typeface="Arial" pitchFamily="34" charset="0"/>
              <a:buChar char="•"/>
              <a:defRPr/>
            </a:pPr>
            <a:r>
              <a:rPr lang="en-US" altLang="en-US" dirty="0">
                <a:ea typeface="ＭＳ Ｐゴシック" pitchFamily="34" charset="-128"/>
                <a:cs typeface="Arial" pitchFamily="34" charset="0"/>
              </a:rPr>
              <a:t>Authorisation of agreements by CC also </a:t>
            </a:r>
            <a:br>
              <a:rPr lang="en-US" altLang="en-US" dirty="0">
                <a:ea typeface="ＭＳ Ｐゴシック" pitchFamily="34" charset="-128"/>
                <a:cs typeface="Arial" pitchFamily="34" charset="0"/>
              </a:rPr>
            </a:br>
            <a:r>
              <a:rPr lang="en-US" altLang="en-US" dirty="0">
                <a:ea typeface="ＭＳ Ｐゴシック" pitchFamily="34" charset="-128"/>
                <a:cs typeface="Arial" pitchFamily="34" charset="0"/>
              </a:rPr>
              <a:t>possible    </a:t>
            </a:r>
          </a:p>
          <a:p>
            <a:pPr marL="0" indent="0">
              <a:buFont typeface="Arial"/>
              <a:buNone/>
              <a:defRPr/>
            </a:pPr>
            <a:endParaRPr lang="en-US" altLang="en-US" dirty="0">
              <a:ea typeface="ＭＳ Ｐゴシック" pitchFamily="34" charset="-128"/>
              <a:cs typeface="Arial" pitchFamily="34" charset="0"/>
            </a:endParaRPr>
          </a:p>
          <a:p>
            <a:pPr marL="896938" lvl="2" indent="0">
              <a:buFont typeface="Lucida Grande"/>
              <a:buNone/>
              <a:defRPr/>
            </a:pPr>
            <a:endParaRPr lang="en-US" altLang="en-US" dirty="0">
              <a:ea typeface="Geneva" pitchFamily="124" charset="-128"/>
            </a:endParaRPr>
          </a:p>
        </p:txBody>
      </p:sp>
      <p:sp>
        <p:nvSpPr>
          <p:cNvPr id="35844" name="Slide Number Placeholder 2">
            <a:extLst>
              <a:ext uri="{FF2B5EF4-FFF2-40B4-BE49-F238E27FC236}">
                <a16:creationId xmlns:a16="http://schemas.microsoft.com/office/drawing/2014/main" id="{A157A6BC-F760-44D1-914A-A74A5B887987}"/>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6982BA-369D-4B04-A9F8-15223BFFD946}" type="slidenum">
              <a:rPr lang="en-US" altLang="en-US">
                <a:solidFill>
                  <a:srgbClr val="BA0F2C"/>
                </a:solidFill>
              </a:rPr>
              <a:pPr/>
              <a:t>35</a:t>
            </a:fld>
            <a:endParaRPr lang="en-US" altLang="en-US">
              <a:solidFill>
                <a:srgbClr val="BA0F2C"/>
              </a:solidFill>
            </a:endParaRPr>
          </a:p>
        </p:txBody>
      </p:sp>
      <p:pic>
        <p:nvPicPr>
          <p:cNvPr id="35845" name="Picture 9">
            <a:extLst>
              <a:ext uri="{FF2B5EF4-FFF2-40B4-BE49-F238E27FC236}">
                <a16:creationId xmlns:a16="http://schemas.microsoft.com/office/drawing/2014/main" id="{CA95CD8D-15B6-4BEB-8E15-E3306E9A1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4933950"/>
            <a:ext cx="38560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1FCFE-C844-4111-BC51-31DE839B3FDA}"/>
              </a:ext>
            </a:extLst>
          </p:cNvPr>
          <p:cNvSpPr>
            <a:spLocks noGrp="1"/>
          </p:cNvSpPr>
          <p:nvPr>
            <p:ph type="body" sz="quarter" idx="10"/>
          </p:nvPr>
        </p:nvSpPr>
        <p:spPr>
          <a:xfrm>
            <a:off x="522288" y="447675"/>
            <a:ext cx="7131050" cy="1058863"/>
          </a:xfrm>
        </p:spPr>
        <p:txBody>
          <a:bodyPr/>
          <a:lstStyle/>
          <a:p>
            <a:pPr>
              <a:defRPr/>
            </a:pPr>
            <a:r>
              <a:rPr lang="en-NZ" dirty="0"/>
              <a:t>Collaborative activities</a:t>
            </a:r>
          </a:p>
        </p:txBody>
      </p:sp>
      <p:sp>
        <p:nvSpPr>
          <p:cNvPr id="3" name="Text Placeholder 2">
            <a:extLst>
              <a:ext uri="{FF2B5EF4-FFF2-40B4-BE49-F238E27FC236}">
                <a16:creationId xmlns:a16="http://schemas.microsoft.com/office/drawing/2014/main" id="{B8401A65-E63E-4CAC-A8E7-2F038AD7AFAD}"/>
              </a:ext>
            </a:extLst>
          </p:cNvPr>
          <p:cNvSpPr>
            <a:spLocks noGrp="1"/>
          </p:cNvSpPr>
          <p:nvPr>
            <p:ph type="body" sz="quarter" idx="15"/>
          </p:nvPr>
        </p:nvSpPr>
        <p:spPr>
          <a:xfrm>
            <a:off x="635000" y="1325563"/>
            <a:ext cx="8821738" cy="3590925"/>
          </a:xfrm>
        </p:spPr>
        <p:txBody>
          <a:bodyPr/>
          <a:lstStyle/>
          <a:p>
            <a:pPr marL="0" indent="0">
              <a:buFont typeface="Arial"/>
              <a:buNone/>
              <a:defRPr/>
            </a:pPr>
            <a:r>
              <a:rPr lang="en-NZ" dirty="0"/>
              <a:t>These can occur when :</a:t>
            </a:r>
          </a:p>
          <a:p>
            <a:pPr>
              <a:defRPr/>
            </a:pPr>
            <a:endParaRPr lang="en-NZ" sz="1000" dirty="0"/>
          </a:p>
          <a:p>
            <a:pPr>
              <a:defRPr/>
            </a:pPr>
            <a:r>
              <a:rPr lang="en-NZ" dirty="0"/>
              <a:t>Businesses carry on an enterprise, venture, or other activity, in trade in cooperation</a:t>
            </a:r>
          </a:p>
          <a:p>
            <a:pPr>
              <a:defRPr/>
            </a:pPr>
            <a:r>
              <a:rPr lang="en-NZ" dirty="0"/>
              <a:t>There is a cartel provision in the agreement which is reasonably necessary; and</a:t>
            </a:r>
          </a:p>
          <a:p>
            <a:pPr>
              <a:defRPr/>
            </a:pPr>
            <a:r>
              <a:rPr lang="en-NZ" dirty="0"/>
              <a:t>The main reason for the activity is not to lessen competition.</a:t>
            </a:r>
          </a:p>
          <a:p>
            <a:pPr>
              <a:defRPr/>
            </a:pPr>
            <a:endParaRPr lang="en-NZ" dirty="0"/>
          </a:p>
          <a:p>
            <a:pPr>
              <a:defRPr/>
            </a:pPr>
            <a:r>
              <a:rPr lang="en-US" altLang="en-US" dirty="0"/>
              <a:t>Commission has extensive guidelines available   </a:t>
            </a:r>
          </a:p>
          <a:p>
            <a:pPr>
              <a:defRPr/>
            </a:pPr>
            <a:r>
              <a:rPr lang="en-US" altLang="en-US" dirty="0"/>
              <a:t>Purpose is important - be very careful</a:t>
            </a:r>
          </a:p>
          <a:p>
            <a:pPr>
              <a:defRPr/>
            </a:pPr>
            <a:r>
              <a:rPr lang="en-US" altLang="en-US" dirty="0"/>
              <a:t>Legal advice is recommended  </a:t>
            </a:r>
          </a:p>
          <a:p>
            <a:pPr>
              <a:defRPr/>
            </a:pPr>
            <a:endParaRPr lang="en-US" altLang="en-US" dirty="0"/>
          </a:p>
          <a:p>
            <a:pPr>
              <a:defRPr/>
            </a:pPr>
            <a:endParaRPr lang="en-US" altLang="en-US" sz="2400" dirty="0">
              <a:ea typeface="ＭＳ Ｐゴシック" panose="020B0600070205080204" pitchFamily="34" charset="-128"/>
              <a:cs typeface="Arial" panose="020B0604020202020204" pitchFamily="34" charset="0"/>
            </a:endParaRPr>
          </a:p>
          <a:p>
            <a:pPr>
              <a:defRPr/>
            </a:pPr>
            <a:endParaRPr lang="en-NZ" dirty="0"/>
          </a:p>
          <a:p>
            <a:pPr>
              <a:defRPr/>
            </a:pPr>
            <a:endParaRPr lang="en-NZ" dirty="0"/>
          </a:p>
        </p:txBody>
      </p:sp>
      <p:sp>
        <p:nvSpPr>
          <p:cNvPr id="37892" name="Slide Number Placeholder 3">
            <a:extLst>
              <a:ext uri="{FF2B5EF4-FFF2-40B4-BE49-F238E27FC236}">
                <a16:creationId xmlns:a16="http://schemas.microsoft.com/office/drawing/2014/main" id="{ECA9F138-6D62-445F-A883-A36CBADE8C31}"/>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1932C0-1487-4AA1-AA7D-37A037DA27CE}" type="slidenum">
              <a:rPr lang="en-US" altLang="en-US">
                <a:solidFill>
                  <a:srgbClr val="BA0F2C"/>
                </a:solidFill>
              </a:rPr>
              <a:pPr/>
              <a:t>36</a:t>
            </a:fld>
            <a:endParaRPr lang="en-US" altLang="en-US">
              <a:solidFill>
                <a:srgbClr val="BA0F2C"/>
              </a:solidFill>
            </a:endParaRPr>
          </a:p>
        </p:txBody>
      </p:sp>
      <p:pic>
        <p:nvPicPr>
          <p:cNvPr id="37893" name="Picture 3">
            <a:extLst>
              <a:ext uri="{FF2B5EF4-FFF2-40B4-BE49-F238E27FC236}">
                <a16:creationId xmlns:a16="http://schemas.microsoft.com/office/drawing/2014/main" id="{41260966-0BC6-4187-9714-F7A2CC79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4972050"/>
            <a:ext cx="2168525" cy="14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98D08-ACFB-C4A5-E543-1C64B25ACA78}"/>
              </a:ext>
            </a:extLst>
          </p:cNvPr>
          <p:cNvSpPr>
            <a:spLocks noGrp="1"/>
          </p:cNvSpPr>
          <p:nvPr>
            <p:ph type="body" sz="quarter" idx="10"/>
          </p:nvPr>
        </p:nvSpPr>
        <p:spPr>
          <a:xfrm>
            <a:off x="560388" y="282194"/>
            <a:ext cx="7131497" cy="1059983"/>
          </a:xfrm>
        </p:spPr>
        <p:txBody>
          <a:bodyPr/>
          <a:lstStyle/>
          <a:p>
            <a:endParaRPr lang="en-NZ" dirty="0"/>
          </a:p>
          <a:p>
            <a:r>
              <a:rPr lang="en-NZ" dirty="0"/>
              <a:t>Areas to watch?</a:t>
            </a:r>
          </a:p>
        </p:txBody>
      </p:sp>
      <p:sp>
        <p:nvSpPr>
          <p:cNvPr id="3" name="Text Placeholder 2">
            <a:extLst>
              <a:ext uri="{FF2B5EF4-FFF2-40B4-BE49-F238E27FC236}">
                <a16:creationId xmlns:a16="http://schemas.microsoft.com/office/drawing/2014/main" id="{2D68A301-8761-0A0C-7EB5-B56111665E65}"/>
              </a:ext>
            </a:extLst>
          </p:cNvPr>
          <p:cNvSpPr>
            <a:spLocks noGrp="1"/>
          </p:cNvSpPr>
          <p:nvPr>
            <p:ph type="body" sz="quarter" idx="15"/>
          </p:nvPr>
        </p:nvSpPr>
        <p:spPr>
          <a:xfrm>
            <a:off x="522370" y="1667077"/>
            <a:ext cx="9026364" cy="4318000"/>
          </a:xfrm>
        </p:spPr>
        <p:txBody>
          <a:bodyPr/>
          <a:lstStyle/>
          <a:p>
            <a:r>
              <a:rPr lang="en-NZ" dirty="0"/>
              <a:t>Areas of regular interactions with competitors    </a:t>
            </a:r>
          </a:p>
          <a:p>
            <a:r>
              <a:rPr lang="en-NZ" dirty="0"/>
              <a:t>Individuals who have gone to work at a competitor – continue social/work relationships     </a:t>
            </a:r>
          </a:p>
          <a:p>
            <a:r>
              <a:rPr lang="en-NZ" dirty="0"/>
              <a:t>Care needed in and around industry associations  </a:t>
            </a:r>
          </a:p>
          <a:p>
            <a:r>
              <a:rPr lang="en-NZ" dirty="0"/>
              <a:t>Subcontracting – stick to the subcontracting agreement only   </a:t>
            </a:r>
          </a:p>
          <a:p>
            <a:r>
              <a:rPr lang="en-NZ" dirty="0"/>
              <a:t>Supplying a competitor a key input service - eg landfill services</a:t>
            </a:r>
          </a:p>
          <a:p>
            <a:r>
              <a:rPr lang="en-NZ" dirty="0"/>
              <a:t>Regulatory costs – businesses still need to independently choose to pass them on </a:t>
            </a:r>
          </a:p>
          <a:p>
            <a:r>
              <a:rPr lang="en-NZ" dirty="0"/>
              <a:t>Environmental – Commerce Act still applies and agreement involving competitors likely needs to be assessed/authorised </a:t>
            </a:r>
          </a:p>
        </p:txBody>
      </p:sp>
      <p:sp>
        <p:nvSpPr>
          <p:cNvPr id="4" name="Slide Number Placeholder 3">
            <a:extLst>
              <a:ext uri="{FF2B5EF4-FFF2-40B4-BE49-F238E27FC236}">
                <a16:creationId xmlns:a16="http://schemas.microsoft.com/office/drawing/2014/main" id="{4BF89EAB-6FA2-36B1-40CE-0F4F469C594D}"/>
              </a:ext>
            </a:extLst>
          </p:cNvPr>
          <p:cNvSpPr>
            <a:spLocks noGrp="1"/>
          </p:cNvSpPr>
          <p:nvPr>
            <p:ph type="sldNum" sz="quarter" idx="16"/>
          </p:nvPr>
        </p:nvSpPr>
        <p:spPr/>
        <p:txBody>
          <a:bodyPr/>
          <a:lstStyle/>
          <a:p>
            <a:pPr>
              <a:defRPr/>
            </a:pPr>
            <a:fld id="{B3B58153-08E8-4190-B297-9C94CB0A35AF}" type="slidenum">
              <a:rPr lang="en-US" altLang="en-US" smtClean="0"/>
              <a:pPr>
                <a:defRPr/>
              </a:pPr>
              <a:t>37</a:t>
            </a:fld>
            <a:endParaRPr lang="en-US" altLang="en-US"/>
          </a:p>
        </p:txBody>
      </p:sp>
    </p:spTree>
    <p:extLst>
      <p:ext uri="{BB962C8B-B14F-4D97-AF65-F5344CB8AC3E}">
        <p14:creationId xmlns:p14="http://schemas.microsoft.com/office/powerpoint/2010/main" val="1948674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a:extLst>
              <a:ext uri="{FF2B5EF4-FFF2-40B4-BE49-F238E27FC236}">
                <a16:creationId xmlns:a16="http://schemas.microsoft.com/office/drawing/2014/main" id="{FAFEC0D4-4B75-4A5C-8AFD-C40D6F3240D1}"/>
              </a:ext>
            </a:extLst>
          </p:cNvPr>
          <p:cNvSpPr>
            <a:spLocks noGrp="1" noChangeArrowheads="1"/>
          </p:cNvSpPr>
          <p:nvPr>
            <p:ph type="body" sz="quarter" idx="15"/>
          </p:nvPr>
        </p:nvSpPr>
        <p:spPr bwMode="auto">
          <a:xfrm>
            <a:off x="363538" y="1169389"/>
            <a:ext cx="8091593"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Increase knowledge of Commerce Act and boundaries, undertake regular training </a:t>
            </a: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Rules for interacting with competitors and keep minutes etc -  managers </a:t>
            </a:r>
            <a:r>
              <a:rPr lang="en-NZ" altLang="en-US" dirty="0">
                <a:ea typeface="ＭＳ Ｐゴシック" panose="020B0600070205080204" pitchFamily="34" charset="-128"/>
                <a:cs typeface="Arial" panose="020B0604020202020204" pitchFamily="34" charset="0"/>
              </a:rPr>
              <a:t>recognise any cartel red flags</a:t>
            </a: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Make pricing / market decisions independently of competitors </a:t>
            </a: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Whenever not sure, seek legal advice promptly  </a:t>
            </a: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An enduring compliance programme is wise </a:t>
            </a:r>
            <a:r>
              <a:rPr lang="en-US" altLang="en-US" dirty="0" err="1">
                <a:ea typeface="ＭＳ Ｐゴシック" panose="020B0600070205080204" pitchFamily="34" charset="-128"/>
                <a:cs typeface="Arial" panose="020B0604020202020204" pitchFamily="34" charset="0"/>
              </a:rPr>
              <a:t>snf</a:t>
            </a:r>
            <a:endParaRPr lang="en-US"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Get early legal advice before discussing any proposed collaborative activities/agreements with competitors   </a:t>
            </a:r>
          </a:p>
          <a:p>
            <a:pPr>
              <a:buFont typeface="Arial" panose="020B0604020202020204" pitchFamily="34" charset="0"/>
              <a:buChar char="•"/>
            </a:pPr>
            <a:r>
              <a:rPr lang="en-US" altLang="en-US" dirty="0">
                <a:ea typeface="ＭＳ Ｐゴシック" panose="020B0600070205080204" pitchFamily="34" charset="-128"/>
                <a:cs typeface="Arial" panose="020B0604020202020204" pitchFamily="34" charset="0"/>
              </a:rPr>
              <a:t>If a problem is found there are options – seek advice and act very quickly</a:t>
            </a:r>
            <a:endParaRPr lang="en-NZ" altLang="en-US" dirty="0">
              <a:ea typeface="ＭＳ Ｐゴシック" panose="020B0600070205080204" pitchFamily="34" charset="-128"/>
              <a:cs typeface="Arial" panose="020B0604020202020204" pitchFamily="34" charset="0"/>
            </a:endParaRPr>
          </a:p>
        </p:txBody>
      </p:sp>
      <p:sp>
        <p:nvSpPr>
          <p:cNvPr id="41987" name="Slide Number Placeholder 3">
            <a:extLst>
              <a:ext uri="{FF2B5EF4-FFF2-40B4-BE49-F238E27FC236}">
                <a16:creationId xmlns:a16="http://schemas.microsoft.com/office/drawing/2014/main" id="{18E5A6B5-5B30-4F94-BF2A-3070AA6BFBAC}"/>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443725-C33A-42B5-9843-80D553630179}" type="slidenum">
              <a:rPr lang="en-US" altLang="en-US">
                <a:solidFill>
                  <a:srgbClr val="BA0F2C"/>
                </a:solidFill>
              </a:rPr>
              <a:pPr/>
              <a:t>38</a:t>
            </a:fld>
            <a:endParaRPr lang="en-US" altLang="en-US">
              <a:solidFill>
                <a:srgbClr val="BA0F2C"/>
              </a:solidFill>
            </a:endParaRPr>
          </a:p>
        </p:txBody>
      </p:sp>
      <p:sp>
        <p:nvSpPr>
          <p:cNvPr id="8" name="Text Placeholder 1">
            <a:extLst>
              <a:ext uri="{FF2B5EF4-FFF2-40B4-BE49-F238E27FC236}">
                <a16:creationId xmlns:a16="http://schemas.microsoft.com/office/drawing/2014/main" id="{F02F483F-A43E-4327-AE9E-DDD66D768386}"/>
              </a:ext>
            </a:extLst>
          </p:cNvPr>
          <p:cNvSpPr>
            <a:spLocks noGrp="1"/>
          </p:cNvSpPr>
          <p:nvPr>
            <p:ph type="body" sz="quarter" idx="10"/>
          </p:nvPr>
        </p:nvSpPr>
        <p:spPr>
          <a:xfrm>
            <a:off x="522288" y="447675"/>
            <a:ext cx="7131050" cy="1058863"/>
          </a:xfrm>
        </p:spPr>
        <p:txBody>
          <a:bodyPr/>
          <a:lstStyle/>
          <a:p>
            <a:pPr>
              <a:defRPr/>
            </a:pPr>
            <a:r>
              <a:rPr lang="en-NZ" dirty="0"/>
              <a:t>Avoiding cartels - what can you do?</a:t>
            </a:r>
          </a:p>
        </p:txBody>
      </p:sp>
      <p:pic>
        <p:nvPicPr>
          <p:cNvPr id="41989" name="Picture 2">
            <a:extLst>
              <a:ext uri="{FF2B5EF4-FFF2-40B4-BE49-F238E27FC236}">
                <a16:creationId xmlns:a16="http://schemas.microsoft.com/office/drawing/2014/main" id="{4C2B6859-BE6A-47AE-B0BA-8F73BC751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282" y="2494280"/>
            <a:ext cx="920180" cy="132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0D7C8-D9F5-47B7-A07A-E276A02EDDF6}"/>
              </a:ext>
            </a:extLst>
          </p:cNvPr>
          <p:cNvSpPr>
            <a:spLocks noGrp="1"/>
          </p:cNvSpPr>
          <p:nvPr>
            <p:ph type="body" sz="quarter" idx="10"/>
          </p:nvPr>
        </p:nvSpPr>
        <p:spPr>
          <a:xfrm>
            <a:off x="522288" y="447675"/>
            <a:ext cx="7131050" cy="1058863"/>
          </a:xfrm>
        </p:spPr>
        <p:txBody>
          <a:bodyPr/>
          <a:lstStyle/>
          <a:p>
            <a:pPr>
              <a:defRPr/>
            </a:pPr>
            <a:r>
              <a:rPr lang="en-GB" dirty="0"/>
              <a:t>What to do if aware/involved?</a:t>
            </a:r>
            <a:endParaRPr lang="en-NZ" dirty="0"/>
          </a:p>
        </p:txBody>
      </p:sp>
      <p:sp>
        <p:nvSpPr>
          <p:cNvPr id="3" name="Text Placeholder 2">
            <a:extLst>
              <a:ext uri="{FF2B5EF4-FFF2-40B4-BE49-F238E27FC236}">
                <a16:creationId xmlns:a16="http://schemas.microsoft.com/office/drawing/2014/main" id="{AEB2675C-0585-4D7C-8217-947F20E35BE5}"/>
              </a:ext>
            </a:extLst>
          </p:cNvPr>
          <p:cNvSpPr>
            <a:spLocks noGrp="1"/>
          </p:cNvSpPr>
          <p:nvPr>
            <p:ph type="body" sz="quarter" idx="15"/>
          </p:nvPr>
        </p:nvSpPr>
        <p:spPr>
          <a:xfrm>
            <a:off x="525463" y="1516063"/>
            <a:ext cx="8821737" cy="4318000"/>
          </a:xfrm>
        </p:spPr>
        <p:txBody>
          <a:bodyPr/>
          <a:lstStyle/>
          <a:p>
            <a:pPr>
              <a:defRPr/>
            </a:pPr>
            <a:r>
              <a:rPr lang="en-GB" b="1" dirty="0"/>
              <a:t>Report it – why do that?</a:t>
            </a:r>
          </a:p>
          <a:p>
            <a:pPr>
              <a:defRPr/>
            </a:pPr>
            <a:r>
              <a:rPr lang="en-GB" dirty="0"/>
              <a:t>Can get full immunity if first in – including criminal</a:t>
            </a:r>
          </a:p>
          <a:p>
            <a:pPr>
              <a:defRPr/>
            </a:pPr>
            <a:r>
              <a:rPr lang="en-GB" dirty="0"/>
              <a:t>If not involved but aware of it – tell us directly or use the AWB system on our website – we never know who is reporting it but you can tell us about it.</a:t>
            </a:r>
          </a:p>
          <a:p>
            <a:pPr marL="0" indent="0">
              <a:buFont typeface="Arial"/>
              <a:buNone/>
              <a:defRPr/>
            </a:pPr>
            <a:endParaRPr lang="en-GB" dirty="0"/>
          </a:p>
          <a:p>
            <a:pPr>
              <a:defRPr/>
            </a:pPr>
            <a:r>
              <a:rPr lang="en-NZ" dirty="0">
                <a:hlinkClick r:id="rId3"/>
              </a:rPr>
              <a:t>https://comcom.govt.nz/business/avoiding-anti-competitive-behaviour/what-is-a-cartel/reporting-cartel-conduct</a:t>
            </a:r>
            <a:endParaRPr lang="en-NZ" dirty="0"/>
          </a:p>
          <a:p>
            <a:pPr>
              <a:defRPr/>
            </a:pPr>
            <a:endParaRPr lang="en-NZ" dirty="0"/>
          </a:p>
        </p:txBody>
      </p:sp>
      <p:sp>
        <p:nvSpPr>
          <p:cNvPr id="44036" name="Slide Number Placeholder 3">
            <a:extLst>
              <a:ext uri="{FF2B5EF4-FFF2-40B4-BE49-F238E27FC236}">
                <a16:creationId xmlns:a16="http://schemas.microsoft.com/office/drawing/2014/main" id="{0253075B-CA4A-4FC4-BA1C-78BF1CBFE67A}"/>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727D68-339F-4098-8EA4-D490B96316C8}" type="slidenum">
              <a:rPr lang="en-US" altLang="en-US">
                <a:solidFill>
                  <a:srgbClr val="BA0F2C"/>
                </a:solidFill>
              </a:rPr>
              <a:pPr/>
              <a:t>39</a:t>
            </a:fld>
            <a:endParaRPr lang="en-US" altLang="en-US">
              <a:solidFill>
                <a:srgbClr val="BA0F2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6A5DB-8C09-A0A4-4C44-2FCE3D683ABB}"/>
              </a:ext>
            </a:extLst>
          </p:cNvPr>
          <p:cNvSpPr>
            <a:spLocks noGrp="1"/>
          </p:cNvSpPr>
          <p:nvPr>
            <p:ph type="body" sz="quarter" idx="10"/>
          </p:nvPr>
        </p:nvSpPr>
        <p:spPr/>
        <p:txBody>
          <a:bodyPr/>
          <a:lstStyle/>
          <a:p>
            <a:r>
              <a:rPr lang="en-NZ" dirty="0"/>
              <a:t>The Commerce Commission</a:t>
            </a:r>
          </a:p>
        </p:txBody>
      </p:sp>
      <p:sp>
        <p:nvSpPr>
          <p:cNvPr id="3" name="Text Placeholder 2">
            <a:extLst>
              <a:ext uri="{FF2B5EF4-FFF2-40B4-BE49-F238E27FC236}">
                <a16:creationId xmlns:a16="http://schemas.microsoft.com/office/drawing/2014/main" id="{BCD218F0-6A1D-2EA8-2902-E85C4C9340A8}"/>
              </a:ext>
            </a:extLst>
          </p:cNvPr>
          <p:cNvSpPr>
            <a:spLocks noGrp="1"/>
          </p:cNvSpPr>
          <p:nvPr>
            <p:ph type="body" sz="quarter" idx="15"/>
          </p:nvPr>
        </p:nvSpPr>
        <p:spPr/>
        <p:txBody>
          <a:bodyPr/>
          <a:lstStyle/>
          <a:p>
            <a:r>
              <a:rPr lang="en-NZ" dirty="0"/>
              <a:t>We are New Zealand’s primary competition, fair trading and consumer credit, and economic regulatory agency.</a:t>
            </a:r>
          </a:p>
          <a:p>
            <a:r>
              <a:rPr lang="en-NZ" dirty="0"/>
              <a:t>We play a crucial role in ensuring New Zealand’s markets are competitive, consumers are well informed and protected, and sectors with little or no competition are appropriately regulated.</a:t>
            </a:r>
          </a:p>
        </p:txBody>
      </p:sp>
      <p:sp>
        <p:nvSpPr>
          <p:cNvPr id="4" name="Slide Number Placeholder 3">
            <a:extLst>
              <a:ext uri="{FF2B5EF4-FFF2-40B4-BE49-F238E27FC236}">
                <a16:creationId xmlns:a16="http://schemas.microsoft.com/office/drawing/2014/main" id="{8753A4F0-3537-0998-A691-E72342BC368E}"/>
              </a:ext>
            </a:extLst>
          </p:cNvPr>
          <p:cNvSpPr>
            <a:spLocks noGrp="1"/>
          </p:cNvSpPr>
          <p:nvPr>
            <p:ph type="sldNum" sz="quarter" idx="16"/>
          </p:nvPr>
        </p:nvSpPr>
        <p:spPr/>
        <p:txBody>
          <a:bodyPr/>
          <a:lstStyle/>
          <a:p>
            <a:pPr>
              <a:defRPr/>
            </a:pPr>
            <a:fld id="{B3B58153-08E8-4190-B297-9C94CB0A35AF}" type="slidenum">
              <a:rPr lang="en-US" altLang="en-US" smtClean="0"/>
              <a:pPr>
                <a:defRPr/>
              </a:pPr>
              <a:t>4</a:t>
            </a:fld>
            <a:endParaRPr lang="en-US" altLang="en-US"/>
          </a:p>
        </p:txBody>
      </p:sp>
    </p:spTree>
    <p:extLst>
      <p:ext uri="{BB962C8B-B14F-4D97-AF65-F5344CB8AC3E}">
        <p14:creationId xmlns:p14="http://schemas.microsoft.com/office/powerpoint/2010/main" val="570513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050170-7025-8DB5-66EA-B853219C93C0}"/>
              </a:ext>
            </a:extLst>
          </p:cNvPr>
          <p:cNvSpPr>
            <a:spLocks noGrp="1"/>
          </p:cNvSpPr>
          <p:nvPr>
            <p:ph type="body" sz="quarter" idx="10"/>
          </p:nvPr>
        </p:nvSpPr>
        <p:spPr/>
        <p:txBody>
          <a:bodyPr/>
          <a:lstStyle/>
          <a:p>
            <a:endParaRPr lang="en-NZ"/>
          </a:p>
        </p:txBody>
      </p:sp>
      <p:sp>
        <p:nvSpPr>
          <p:cNvPr id="3" name="Text Placeholder 2">
            <a:extLst>
              <a:ext uri="{FF2B5EF4-FFF2-40B4-BE49-F238E27FC236}">
                <a16:creationId xmlns:a16="http://schemas.microsoft.com/office/drawing/2014/main" id="{AFFC85CC-36B8-5C3D-FCE7-D629489D5B50}"/>
              </a:ext>
            </a:extLst>
          </p:cNvPr>
          <p:cNvSpPr>
            <a:spLocks noGrp="1"/>
          </p:cNvSpPr>
          <p:nvPr>
            <p:ph type="body" sz="quarter" idx="15"/>
          </p:nvPr>
        </p:nvSpPr>
        <p:spPr/>
        <p:txBody>
          <a:bodyPr/>
          <a:lstStyle/>
          <a:p>
            <a:endParaRPr lang="en-NZ" sz="6000" dirty="0"/>
          </a:p>
          <a:p>
            <a:pPr marL="0" indent="0">
              <a:buNone/>
            </a:pPr>
            <a:r>
              <a:rPr lang="en-NZ" sz="6000" dirty="0"/>
              <a:t>		Questions? </a:t>
            </a:r>
          </a:p>
        </p:txBody>
      </p:sp>
      <p:sp>
        <p:nvSpPr>
          <p:cNvPr id="4" name="Slide Number Placeholder 3">
            <a:extLst>
              <a:ext uri="{FF2B5EF4-FFF2-40B4-BE49-F238E27FC236}">
                <a16:creationId xmlns:a16="http://schemas.microsoft.com/office/drawing/2014/main" id="{ABD75A06-5FF8-0762-7079-C1CCE5016097}"/>
              </a:ext>
            </a:extLst>
          </p:cNvPr>
          <p:cNvSpPr>
            <a:spLocks noGrp="1"/>
          </p:cNvSpPr>
          <p:nvPr>
            <p:ph type="sldNum" sz="quarter" idx="16"/>
          </p:nvPr>
        </p:nvSpPr>
        <p:spPr/>
        <p:txBody>
          <a:bodyPr/>
          <a:lstStyle/>
          <a:p>
            <a:pPr>
              <a:defRPr/>
            </a:pPr>
            <a:fld id="{B3B58153-08E8-4190-B297-9C94CB0A35AF}" type="slidenum">
              <a:rPr lang="en-US" altLang="en-US" smtClean="0"/>
              <a:pPr>
                <a:defRPr/>
              </a:pPr>
              <a:t>40</a:t>
            </a:fld>
            <a:endParaRPr lang="en-US" altLang="en-US"/>
          </a:p>
        </p:txBody>
      </p:sp>
    </p:spTree>
    <p:extLst>
      <p:ext uri="{BB962C8B-B14F-4D97-AF65-F5344CB8AC3E}">
        <p14:creationId xmlns:p14="http://schemas.microsoft.com/office/powerpoint/2010/main" val="144860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a:extLst>
              <a:ext uri="{FF2B5EF4-FFF2-40B4-BE49-F238E27FC236}">
                <a16:creationId xmlns:a16="http://schemas.microsoft.com/office/drawing/2014/main" id="{471F62C4-6502-458A-AA7F-9238C82743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657600"/>
            <a:ext cx="992663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Placeholder 2">
            <a:extLst>
              <a:ext uri="{FF2B5EF4-FFF2-40B4-BE49-F238E27FC236}">
                <a16:creationId xmlns:a16="http://schemas.microsoft.com/office/drawing/2014/main" id="{A77D5292-677A-473D-999A-85CB0BEE23A1}"/>
              </a:ext>
            </a:extLst>
          </p:cNvPr>
          <p:cNvSpPr txBox="1">
            <a:spLocks/>
          </p:cNvSpPr>
          <p:nvPr/>
        </p:nvSpPr>
        <p:spPr bwMode="auto">
          <a:xfrm>
            <a:off x="522288" y="468313"/>
            <a:ext cx="713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BF2E1A"/>
              </a:buClr>
            </a:pPr>
            <a:r>
              <a:rPr lang="en-US" altLang="en-US" sz="3600">
                <a:solidFill>
                  <a:srgbClr val="BA0F2C"/>
                </a:solidFill>
                <a:latin typeface="Calibri" panose="020F0502020204030204" pitchFamily="34" charset="0"/>
              </a:rPr>
              <a:t>Contact details</a:t>
            </a:r>
            <a:endParaRPr lang="en-NZ" altLang="en-US" sz="3600">
              <a:solidFill>
                <a:srgbClr val="BA0F2C"/>
              </a:solidFill>
              <a:latin typeface="Calibri" panose="020F0502020204030204" pitchFamily="34" charset="0"/>
            </a:endParaRPr>
          </a:p>
        </p:txBody>
      </p:sp>
      <p:sp>
        <p:nvSpPr>
          <p:cNvPr id="48132" name="Rectangle 3">
            <a:extLst>
              <a:ext uri="{FF2B5EF4-FFF2-40B4-BE49-F238E27FC236}">
                <a16:creationId xmlns:a16="http://schemas.microsoft.com/office/drawing/2014/main" id="{559A2359-DD9B-4457-8668-4CD2A999EA90}"/>
              </a:ext>
            </a:extLst>
          </p:cNvPr>
          <p:cNvSpPr txBox="1">
            <a:spLocks noChangeArrowheads="1"/>
          </p:cNvSpPr>
          <p:nvPr/>
        </p:nvSpPr>
        <p:spPr bwMode="auto">
          <a:xfrm>
            <a:off x="856391" y="1376362"/>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BF2E1A"/>
              </a:buClr>
              <a:buSzPct val="120000"/>
              <a:defRPr/>
            </a:pPr>
            <a:r>
              <a:rPr lang="en-US" altLang="en-US" sz="2000" b="1" dirty="0">
                <a:solidFill>
                  <a:srgbClr val="262626"/>
                </a:solidFill>
                <a:ea typeface="Geneva" pitchFamily="124" charset="-128"/>
                <a:cs typeface="Arial"/>
              </a:rPr>
              <a:t>Grant Chamberlain 			</a:t>
            </a:r>
          </a:p>
          <a:p>
            <a:pPr eaLnBrk="1" hangingPunct="1">
              <a:spcBef>
                <a:spcPct val="20000"/>
              </a:spcBef>
              <a:buClr>
                <a:srgbClr val="BF2E1A"/>
              </a:buClr>
              <a:buSzPct val="120000"/>
              <a:defRPr/>
            </a:pPr>
            <a:r>
              <a:rPr lang="en-US" altLang="en-US" sz="2000" b="1" dirty="0">
                <a:solidFill>
                  <a:srgbClr val="262626"/>
                </a:solidFill>
                <a:ea typeface="Geneva" pitchFamily="124" charset="-128"/>
                <a:cs typeface="Arial"/>
              </a:rPr>
              <a:t>Cartels Manager		</a:t>
            </a:r>
          </a:p>
          <a:p>
            <a:pPr eaLnBrk="1" hangingPunct="1">
              <a:spcBef>
                <a:spcPct val="20000"/>
              </a:spcBef>
              <a:buClr>
                <a:srgbClr val="BF2E1A"/>
              </a:buClr>
              <a:buSzPct val="120000"/>
              <a:defRPr/>
            </a:pPr>
            <a:r>
              <a:rPr lang="en-US" altLang="en-US" sz="2000" dirty="0">
                <a:solidFill>
                  <a:srgbClr val="262626"/>
                </a:solidFill>
                <a:ea typeface="Geneva" pitchFamily="124" charset="-128"/>
                <a:cs typeface="Arial"/>
                <a:hlinkClick r:id="rId4"/>
              </a:rPr>
              <a:t>Grant.Chamberlain@comcom.govt.nz</a:t>
            </a:r>
            <a:r>
              <a:rPr lang="en-US" altLang="en-US" sz="2000" dirty="0">
                <a:solidFill>
                  <a:srgbClr val="262626"/>
                </a:solidFill>
                <a:ea typeface="Geneva" pitchFamily="124" charset="-128"/>
                <a:cs typeface="Arial"/>
              </a:rPr>
              <a:t> </a:t>
            </a:r>
          </a:p>
          <a:p>
            <a:pPr eaLnBrk="1" hangingPunct="1">
              <a:spcBef>
                <a:spcPct val="20000"/>
              </a:spcBef>
              <a:buClr>
                <a:srgbClr val="BF2E1A"/>
              </a:buClr>
              <a:buSzPct val="120000"/>
              <a:defRPr/>
            </a:pPr>
            <a:r>
              <a:rPr lang="en-US" altLang="en-US" sz="2000" b="1" dirty="0">
                <a:solidFill>
                  <a:srgbClr val="262626"/>
                </a:solidFill>
                <a:ea typeface="Geneva" pitchFamily="124" charset="-128"/>
                <a:cs typeface="Arial"/>
              </a:rPr>
              <a:t>04 924 3828</a:t>
            </a:r>
            <a:r>
              <a:rPr lang="en-US" altLang="en-US" sz="2000" dirty="0">
                <a:ea typeface="Geneva" pitchFamily="124" charset="-128"/>
              </a:rPr>
              <a:t>	</a:t>
            </a:r>
          </a:p>
        </p:txBody>
      </p:sp>
      <p:sp>
        <p:nvSpPr>
          <p:cNvPr id="2" name="Rectangle 1">
            <a:extLst>
              <a:ext uri="{FF2B5EF4-FFF2-40B4-BE49-F238E27FC236}">
                <a16:creationId xmlns:a16="http://schemas.microsoft.com/office/drawing/2014/main" id="{755395D3-B2B2-4FD9-AE5C-DF4470340922}"/>
              </a:ext>
            </a:extLst>
          </p:cNvPr>
          <p:cNvSpPr/>
          <p:nvPr/>
        </p:nvSpPr>
        <p:spPr>
          <a:xfrm>
            <a:off x="2012950" y="952500"/>
            <a:ext cx="4953000" cy="646331"/>
          </a:xfrm>
          <a:prstGeom prst="rect">
            <a:avLst/>
          </a:prstGeom>
        </p:spPr>
        <p:txBody>
          <a:bodyPr>
            <a:spAutoFit/>
          </a:bodyPr>
          <a:lstStyle/>
          <a:p>
            <a:pPr eaLnBrk="1" hangingPunct="1">
              <a:spcBef>
                <a:spcPct val="20000"/>
              </a:spcBef>
              <a:buClr>
                <a:srgbClr val="BF2E1A"/>
              </a:buClr>
              <a:buSzPct val="120000"/>
              <a:defRPr/>
            </a:pPr>
            <a:br>
              <a:rPr lang="en-US" altLang="en-US" b="1" dirty="0">
                <a:ea typeface="Geneva" pitchFamily="124" charset="-128"/>
              </a:rPr>
            </a:br>
            <a:r>
              <a:rPr lang="en-US" altLang="en-US" dirty="0">
                <a:ea typeface="Geneva" pitchFamily="12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6CC7D-F7F6-4068-A9F6-2DEBBD5B1944}"/>
              </a:ext>
            </a:extLst>
          </p:cNvPr>
          <p:cNvSpPr>
            <a:spLocks noGrp="1"/>
          </p:cNvSpPr>
          <p:nvPr>
            <p:ph type="body" sz="quarter" idx="10"/>
          </p:nvPr>
        </p:nvSpPr>
        <p:spPr>
          <a:xfrm>
            <a:off x="522288" y="447675"/>
            <a:ext cx="7131050" cy="1058863"/>
          </a:xfrm>
        </p:spPr>
        <p:txBody>
          <a:bodyPr/>
          <a:lstStyle/>
          <a:p>
            <a:pPr>
              <a:defRPr/>
            </a:pPr>
            <a:r>
              <a:rPr lang="en-NZ" dirty="0"/>
              <a:t>ComCom Cartel resources</a:t>
            </a:r>
          </a:p>
        </p:txBody>
      </p:sp>
      <p:sp>
        <p:nvSpPr>
          <p:cNvPr id="39939" name="Text Placeholder 2">
            <a:extLst>
              <a:ext uri="{FF2B5EF4-FFF2-40B4-BE49-F238E27FC236}">
                <a16:creationId xmlns:a16="http://schemas.microsoft.com/office/drawing/2014/main" id="{A7DE4902-1518-444C-85C9-3BB426100DF4}"/>
              </a:ext>
            </a:extLst>
          </p:cNvPr>
          <p:cNvSpPr>
            <a:spLocks noGrp="1" noChangeArrowheads="1"/>
          </p:cNvSpPr>
          <p:nvPr>
            <p:ph type="body" sz="quarter" idx="15"/>
          </p:nvPr>
        </p:nvSpPr>
        <p:spPr bwMode="auto">
          <a:xfrm>
            <a:off x="757238" y="1186982"/>
            <a:ext cx="8821737"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Via: </a:t>
            </a:r>
            <a:br>
              <a:rPr lang="en-NZ" altLang="en-US" dirty="0">
                <a:ea typeface="ＭＳ Ｐゴシック" panose="020B0600070205080204" pitchFamily="34" charset="-128"/>
                <a:cs typeface="Arial" panose="020B0604020202020204" pitchFamily="34" charset="0"/>
                <a:hlinkClick r:id="rId3"/>
              </a:rPr>
            </a:br>
            <a:r>
              <a:rPr lang="en-NZ" altLang="en-US" dirty="0">
                <a:ea typeface="ＭＳ Ｐゴシック" panose="020B0600070205080204" pitchFamily="34" charset="-128"/>
                <a:cs typeface="Arial" panose="020B0604020202020204" pitchFamily="34" charset="0"/>
                <a:hlinkClick r:id="rId3"/>
              </a:rPr>
              <a:t>https://comcom.govt.nz/business/avoiding-anti-competitive-behaviour/what-is-a-cartel</a:t>
            </a: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rPr>
              <a:t>Also see: </a:t>
            </a:r>
            <a:r>
              <a:rPr lang="en-NZ" altLang="en-US" dirty="0">
                <a:ea typeface="ＭＳ Ｐゴシック" panose="020B0600070205080204" pitchFamily="34" charset="-128"/>
                <a:cs typeface="Arial" panose="020B0604020202020204" pitchFamily="34" charset="0"/>
                <a:hlinkClick r:id="rId4"/>
              </a:rPr>
              <a:t>https://comcom.govt.nz/__data/assets/pdf_file/0036/89856/Competitor-Collaboration-guidelines.pdf</a:t>
            </a: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en-NZ" altLang="en-US" dirty="0">
                <a:ea typeface="ＭＳ Ｐゴシック" panose="020B0600070205080204" pitchFamily="34" charset="-128"/>
                <a:cs typeface="Arial" panose="020B0604020202020204" pitchFamily="34" charset="0"/>
                <a:hlinkClick r:id="rId5"/>
              </a:rPr>
              <a:t>https://comcom.govt.nz/__data/assets/pdf_file/0023/256406/Exceptions-under-the-Commerce-Act-Fact-sheet-June-2021.pdf</a:t>
            </a: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endParaRPr lang="en-NZ" altLang="en-US" dirty="0">
              <a:ea typeface="ＭＳ Ｐゴシック" panose="020B0600070205080204" pitchFamily="34" charset="-128"/>
              <a:cs typeface="Arial" panose="020B0604020202020204" pitchFamily="34" charset="0"/>
            </a:endParaRPr>
          </a:p>
          <a:p>
            <a:pPr>
              <a:buFont typeface="Arial" panose="020B0604020202020204" pitchFamily="34" charset="0"/>
              <a:buChar char="•"/>
            </a:pPr>
            <a:endParaRPr lang="en-NZ" altLang="en-US" dirty="0">
              <a:ea typeface="ＭＳ Ｐゴシック" panose="020B0600070205080204" pitchFamily="34" charset="-128"/>
              <a:cs typeface="Arial" panose="020B0604020202020204" pitchFamily="34" charset="0"/>
            </a:endParaRPr>
          </a:p>
        </p:txBody>
      </p:sp>
      <p:sp>
        <p:nvSpPr>
          <p:cNvPr id="39940" name="Slide Number Placeholder 3">
            <a:extLst>
              <a:ext uri="{FF2B5EF4-FFF2-40B4-BE49-F238E27FC236}">
                <a16:creationId xmlns:a16="http://schemas.microsoft.com/office/drawing/2014/main" id="{AEB152B6-8569-4B0B-B8F3-79F13B9F5D1E}"/>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855792-C119-433B-8608-138B6F954CA3}" type="slidenum">
              <a:rPr lang="en-US" altLang="en-US">
                <a:solidFill>
                  <a:srgbClr val="BA0F2C"/>
                </a:solidFill>
              </a:rPr>
              <a:pPr/>
              <a:t>42</a:t>
            </a:fld>
            <a:endParaRPr lang="en-US" altLang="en-US">
              <a:solidFill>
                <a:srgbClr val="BA0F2C"/>
              </a:solidFill>
            </a:endParaRPr>
          </a:p>
        </p:txBody>
      </p:sp>
      <p:pic>
        <p:nvPicPr>
          <p:cNvPr id="39941" name="Picture 8">
            <a:extLst>
              <a:ext uri="{FF2B5EF4-FFF2-40B4-BE49-F238E27FC236}">
                <a16:creationId xmlns:a16="http://schemas.microsoft.com/office/drawing/2014/main" id="{C7A23461-C95A-4BE6-B1CC-B949510CFA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59488" y="5154613"/>
            <a:ext cx="38465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CA1D4-4684-5E6F-9DC4-7084CFDEA7F2}"/>
              </a:ext>
            </a:extLst>
          </p:cNvPr>
          <p:cNvSpPr>
            <a:spLocks noGrp="1"/>
          </p:cNvSpPr>
          <p:nvPr>
            <p:ph type="body" sz="quarter" idx="10"/>
          </p:nvPr>
        </p:nvSpPr>
        <p:spPr/>
        <p:txBody>
          <a:bodyPr/>
          <a:lstStyle/>
          <a:p>
            <a:r>
              <a:rPr lang="en-NZ" dirty="0"/>
              <a:t>Our responsibilities</a:t>
            </a:r>
          </a:p>
        </p:txBody>
      </p:sp>
      <p:sp>
        <p:nvSpPr>
          <p:cNvPr id="3" name="Text Placeholder 2">
            <a:extLst>
              <a:ext uri="{FF2B5EF4-FFF2-40B4-BE49-F238E27FC236}">
                <a16:creationId xmlns:a16="http://schemas.microsoft.com/office/drawing/2014/main" id="{272A1120-4C02-8F81-34F3-F169507D8BC7}"/>
              </a:ext>
            </a:extLst>
          </p:cNvPr>
          <p:cNvSpPr>
            <a:spLocks noGrp="1"/>
          </p:cNvSpPr>
          <p:nvPr>
            <p:ph type="body" sz="quarter" idx="15"/>
          </p:nvPr>
        </p:nvSpPr>
        <p:spPr/>
        <p:txBody>
          <a:bodyPr/>
          <a:lstStyle/>
          <a:p>
            <a:r>
              <a:rPr lang="en-NZ" sz="2000" dirty="0"/>
              <a:t>We are responsible for enforcing laws relating to competition, fair trading and consumer credit contracts. We also have regulatory responsibilities in the electricity lines, gas pipelines, telecommunications, dairy, airport, and fuel sectors.</a:t>
            </a:r>
          </a:p>
          <a:p>
            <a:pPr>
              <a:buFont typeface="Arial" panose="020B0604020202020204" pitchFamily="34" charset="0"/>
              <a:buChar char="•"/>
            </a:pPr>
            <a:r>
              <a:rPr lang="en-NZ" sz="2000" dirty="0">
                <a:latin typeface="Calibri" panose="020F0502020204030204" pitchFamily="34" charset="0"/>
                <a:ea typeface="Times New Roman" panose="02020603050405020304" pitchFamily="18" charset="0"/>
                <a:cs typeface="Times New Roman" panose="02020603050405020304" pitchFamily="18" charset="0"/>
              </a:rPr>
              <a:t>Our powers, functions and duties come under various Acts including:</a:t>
            </a:r>
            <a:endParaRPr lang="en-US" altLang="en-US" sz="2000" dirty="0">
              <a:cs typeface="Arial" panose="020B0604020202020204" pitchFamily="34" charset="0"/>
            </a:endParaRPr>
          </a:p>
          <a:p>
            <a:pPr lvl="1">
              <a:buFont typeface="Courier New" panose="02070309020205020404" pitchFamily="49" charset="0"/>
              <a:buChar char="o"/>
            </a:pPr>
            <a:r>
              <a:rPr lang="en-US" altLang="en-US" sz="1800" dirty="0">
                <a:ea typeface="Geneva" pitchFamily="124" charset="-128"/>
              </a:rPr>
              <a:t>Commerce Act</a:t>
            </a:r>
          </a:p>
          <a:p>
            <a:pPr lvl="1">
              <a:buFont typeface="Courier New" panose="02070309020205020404" pitchFamily="49" charset="0"/>
              <a:buChar char="o"/>
            </a:pPr>
            <a:r>
              <a:rPr lang="en-US" altLang="en-US" sz="1800" dirty="0">
                <a:ea typeface="Geneva" pitchFamily="124" charset="-128"/>
              </a:rPr>
              <a:t>Fair Trading Act</a:t>
            </a:r>
          </a:p>
          <a:p>
            <a:pPr lvl="1">
              <a:buFont typeface="Courier New" panose="02070309020205020404" pitchFamily="49" charset="0"/>
              <a:buChar char="o"/>
            </a:pPr>
            <a:r>
              <a:rPr lang="en-US" altLang="en-US" sz="1800" dirty="0">
                <a:ea typeface="Geneva" pitchFamily="124" charset="-128"/>
              </a:rPr>
              <a:t>Telecommunications Act</a:t>
            </a:r>
          </a:p>
          <a:p>
            <a:pPr lvl="1">
              <a:buFont typeface="Courier New" panose="02070309020205020404" pitchFamily="49" charset="0"/>
              <a:buChar char="o"/>
            </a:pPr>
            <a:r>
              <a:rPr lang="en-US" altLang="en-US" sz="1800" dirty="0">
                <a:ea typeface="Geneva" pitchFamily="124" charset="-128"/>
              </a:rPr>
              <a:t>Credit Contracts and Consumer Finance Act</a:t>
            </a:r>
          </a:p>
          <a:p>
            <a:pPr lvl="1">
              <a:buFont typeface="Courier New" panose="02070309020205020404" pitchFamily="49" charset="0"/>
              <a:buChar char="o"/>
            </a:pPr>
            <a:r>
              <a:rPr lang="en-US" altLang="en-US" sz="1800" dirty="0">
                <a:ea typeface="Geneva" pitchFamily="124" charset="-128"/>
              </a:rPr>
              <a:t>Dairy Industry Restructuring Act</a:t>
            </a:r>
          </a:p>
          <a:p>
            <a:pPr lvl="1">
              <a:buFont typeface="Courier New" panose="02070309020205020404" pitchFamily="49" charset="0"/>
              <a:buChar char="o"/>
            </a:pPr>
            <a:r>
              <a:rPr lang="en-US" altLang="en-US" sz="1800" dirty="0">
                <a:ea typeface="Geneva" pitchFamily="124" charset="-128"/>
              </a:rPr>
              <a:t>Fuel Industry Act</a:t>
            </a:r>
          </a:p>
          <a:p>
            <a:pPr lvl="1">
              <a:buFont typeface="Courier New" panose="02070309020205020404" pitchFamily="49" charset="0"/>
              <a:buChar char="o"/>
            </a:pPr>
            <a:r>
              <a:rPr lang="en-US" altLang="en-US" sz="1800" dirty="0">
                <a:ea typeface="Geneva" pitchFamily="124" charset="-128"/>
              </a:rPr>
              <a:t>Retail Payment System Act</a:t>
            </a:r>
          </a:p>
          <a:p>
            <a:pPr marL="0" indent="0">
              <a:buNone/>
            </a:pPr>
            <a:r>
              <a:rPr lang="en-NZ" dirty="0"/>
              <a:t> </a:t>
            </a:r>
          </a:p>
          <a:p>
            <a:pPr lvl="1"/>
            <a:endParaRPr lang="en-NZ" dirty="0"/>
          </a:p>
          <a:p>
            <a:endParaRPr lang="en-NZ" dirty="0"/>
          </a:p>
          <a:p>
            <a:endParaRPr lang="en-NZ" dirty="0"/>
          </a:p>
        </p:txBody>
      </p:sp>
      <p:sp>
        <p:nvSpPr>
          <p:cNvPr id="4" name="Slide Number Placeholder 3">
            <a:extLst>
              <a:ext uri="{FF2B5EF4-FFF2-40B4-BE49-F238E27FC236}">
                <a16:creationId xmlns:a16="http://schemas.microsoft.com/office/drawing/2014/main" id="{9157862D-B7E6-0A2B-3196-87495E1735A2}"/>
              </a:ext>
            </a:extLst>
          </p:cNvPr>
          <p:cNvSpPr>
            <a:spLocks noGrp="1"/>
          </p:cNvSpPr>
          <p:nvPr>
            <p:ph type="sldNum" sz="quarter" idx="16"/>
          </p:nvPr>
        </p:nvSpPr>
        <p:spPr/>
        <p:txBody>
          <a:bodyPr/>
          <a:lstStyle/>
          <a:p>
            <a:pPr>
              <a:defRPr/>
            </a:pPr>
            <a:fld id="{B3B58153-08E8-4190-B297-9C94CB0A35AF}" type="slidenum">
              <a:rPr lang="en-US" altLang="en-US" smtClean="0"/>
              <a:pPr>
                <a:defRPr/>
              </a:pPr>
              <a:t>5</a:t>
            </a:fld>
            <a:endParaRPr lang="en-US" altLang="en-US"/>
          </a:p>
        </p:txBody>
      </p:sp>
    </p:spTree>
    <p:extLst>
      <p:ext uri="{BB962C8B-B14F-4D97-AF65-F5344CB8AC3E}">
        <p14:creationId xmlns:p14="http://schemas.microsoft.com/office/powerpoint/2010/main" val="245525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31D69-09AA-1D08-DA5D-BD17227FBF63}"/>
              </a:ext>
            </a:extLst>
          </p:cNvPr>
          <p:cNvSpPr>
            <a:spLocks noGrp="1"/>
          </p:cNvSpPr>
          <p:nvPr>
            <p:ph type="body" sz="quarter" idx="10"/>
          </p:nvPr>
        </p:nvSpPr>
        <p:spPr/>
        <p:txBody>
          <a:bodyPr/>
          <a:lstStyle/>
          <a:p>
            <a:r>
              <a:rPr lang="en-NZ" dirty="0"/>
              <a:t>Our contribution to New Zealanders</a:t>
            </a:r>
          </a:p>
        </p:txBody>
      </p:sp>
      <p:sp>
        <p:nvSpPr>
          <p:cNvPr id="3" name="Text Placeholder 2">
            <a:extLst>
              <a:ext uri="{FF2B5EF4-FFF2-40B4-BE49-F238E27FC236}">
                <a16:creationId xmlns:a16="http://schemas.microsoft.com/office/drawing/2014/main" id="{724B480E-29A0-8A70-B16B-6485F03301EE}"/>
              </a:ext>
            </a:extLst>
          </p:cNvPr>
          <p:cNvSpPr>
            <a:spLocks noGrp="1"/>
          </p:cNvSpPr>
          <p:nvPr>
            <p:ph type="body" sz="quarter" idx="15"/>
          </p:nvPr>
        </p:nvSpPr>
        <p:spPr/>
        <p:txBody>
          <a:bodyPr/>
          <a:lstStyle/>
          <a:p>
            <a:pPr>
              <a:buFont typeface="Arial" panose="020B0604020202020204" pitchFamily="34" charset="0"/>
              <a:buChar char="•"/>
            </a:pPr>
            <a:r>
              <a:rPr lang="en-US" altLang="en-US" sz="2000" dirty="0">
                <a:cs typeface="Arial" panose="020B0604020202020204" pitchFamily="34" charset="0"/>
              </a:rPr>
              <a:t>Our vision is that New Zealanders are better off when markets work well, and consumers and businesses are confident market participants.</a:t>
            </a:r>
          </a:p>
          <a:p>
            <a:pPr marL="0" indent="0">
              <a:buNone/>
            </a:pPr>
            <a:endParaRPr lang="en-US" altLang="en-US" sz="1200" dirty="0">
              <a:cs typeface="Arial" panose="020B0604020202020204" pitchFamily="34" charset="0"/>
            </a:endParaRPr>
          </a:p>
          <a:p>
            <a:pPr marL="457200" lvl="1" indent="-457200">
              <a:buSzPct val="120000"/>
              <a:buFont typeface="Arial" panose="020B0604020202020204" pitchFamily="34" charset="0"/>
              <a:buChar char="•"/>
            </a:pPr>
            <a:r>
              <a:rPr lang="en-GB" sz="2000" dirty="0">
                <a:cs typeface="Arial" panose="020B0604020202020204" pitchFamily="34" charset="0"/>
              </a:rPr>
              <a:t>The three main areas of work that the Commission undertakes in collaboration with many other parts of the public sector are: </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Promoting competition in markets throughout the economy </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Influencing monopoly infrastructure performance for better essential services </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Tackling harm, including from unfair trade practices and irresponsible lending.</a:t>
            </a:r>
          </a:p>
          <a:p>
            <a:pPr marL="449263" lvl="1" indent="0">
              <a:buNone/>
            </a:pPr>
            <a:endParaRPr lang="en-GB" sz="1200" dirty="0">
              <a:solidFill>
                <a:schemeClr val="tx2"/>
              </a:solidFill>
              <a:latin typeface="Calibri" panose="020F0502020204030204" pitchFamily="34" charset="0"/>
              <a:cs typeface="Times New Roman" panose="02020603050405020304" pitchFamily="18" charset="0"/>
            </a:endParaRPr>
          </a:p>
          <a:p>
            <a:pPr marL="457200" lvl="1" indent="-457200">
              <a:buSzPct val="120000"/>
              <a:buFont typeface="Arial" panose="020B0604020202020204" pitchFamily="34" charset="0"/>
              <a:buChar char="•"/>
            </a:pPr>
            <a:r>
              <a:rPr lang="en-US" altLang="en-US" sz="2000" dirty="0">
                <a:cs typeface="Arial" panose="020B0604020202020204" pitchFamily="34" charset="0"/>
              </a:rPr>
              <a:t>Our strategies are to:</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Seize opportunities to have the greatest impact </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Protect, inform and empower consumers and businesses </a:t>
            </a:r>
          </a:p>
          <a:p>
            <a:pPr lvl="1">
              <a:buFont typeface="Courier New" panose="02070309020205020404" pitchFamily="49" charset="0"/>
              <a:buChar char="o"/>
            </a:pPr>
            <a:r>
              <a:rPr lang="en-GB" sz="1600" dirty="0">
                <a:solidFill>
                  <a:schemeClr val="tx2"/>
                </a:solidFill>
                <a:latin typeface="Calibri" panose="020F0502020204030204" pitchFamily="34" charset="0"/>
                <a:cs typeface="Times New Roman" panose="02020603050405020304" pitchFamily="18" charset="0"/>
              </a:rPr>
              <a:t>Be trusted, influential and high-performing</a:t>
            </a:r>
          </a:p>
          <a:p>
            <a:endParaRPr lang="en-NZ" dirty="0"/>
          </a:p>
        </p:txBody>
      </p:sp>
      <p:sp>
        <p:nvSpPr>
          <p:cNvPr id="4" name="Slide Number Placeholder 3">
            <a:extLst>
              <a:ext uri="{FF2B5EF4-FFF2-40B4-BE49-F238E27FC236}">
                <a16:creationId xmlns:a16="http://schemas.microsoft.com/office/drawing/2014/main" id="{129C1399-1BC6-C0E1-1B0A-34DD03AB1EF7}"/>
              </a:ext>
            </a:extLst>
          </p:cNvPr>
          <p:cNvSpPr>
            <a:spLocks noGrp="1"/>
          </p:cNvSpPr>
          <p:nvPr>
            <p:ph type="sldNum" sz="quarter" idx="16"/>
          </p:nvPr>
        </p:nvSpPr>
        <p:spPr/>
        <p:txBody>
          <a:bodyPr/>
          <a:lstStyle/>
          <a:p>
            <a:pPr>
              <a:defRPr/>
            </a:pPr>
            <a:fld id="{B3B58153-08E8-4190-B297-9C94CB0A35AF}" type="slidenum">
              <a:rPr lang="en-US" altLang="en-US" smtClean="0"/>
              <a:pPr>
                <a:defRPr/>
              </a:pPr>
              <a:t>6</a:t>
            </a:fld>
            <a:endParaRPr lang="en-US" altLang="en-US"/>
          </a:p>
        </p:txBody>
      </p:sp>
    </p:spTree>
    <p:extLst>
      <p:ext uri="{BB962C8B-B14F-4D97-AF65-F5344CB8AC3E}">
        <p14:creationId xmlns:p14="http://schemas.microsoft.com/office/powerpoint/2010/main" val="402141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A8C6E-831B-2C5E-9F9F-4521E322DA6E}"/>
              </a:ext>
            </a:extLst>
          </p:cNvPr>
          <p:cNvSpPr>
            <a:spLocks noGrp="1"/>
          </p:cNvSpPr>
          <p:nvPr>
            <p:ph type="body" sz="quarter" idx="10"/>
          </p:nvPr>
        </p:nvSpPr>
        <p:spPr/>
        <p:txBody>
          <a:bodyPr/>
          <a:lstStyle/>
          <a:p>
            <a:r>
              <a:rPr lang="en-NZ" dirty="0"/>
              <a:t>Fair Trading Act - overview</a:t>
            </a:r>
          </a:p>
        </p:txBody>
      </p:sp>
      <p:sp>
        <p:nvSpPr>
          <p:cNvPr id="3" name="Text Placeholder 2">
            <a:extLst>
              <a:ext uri="{FF2B5EF4-FFF2-40B4-BE49-F238E27FC236}">
                <a16:creationId xmlns:a16="http://schemas.microsoft.com/office/drawing/2014/main" id="{6359CC9F-36A2-C2A9-E3E7-77CD3AE06670}"/>
              </a:ext>
            </a:extLst>
          </p:cNvPr>
          <p:cNvSpPr>
            <a:spLocks noGrp="1"/>
          </p:cNvSpPr>
          <p:nvPr>
            <p:ph type="body" sz="quarter" idx="15"/>
          </p:nvPr>
        </p:nvSpPr>
        <p:spPr/>
        <p:txBody>
          <a:bodyPr/>
          <a:lstStyle/>
          <a:p>
            <a:pPr>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Protects against</a:t>
            </a:r>
          </a:p>
          <a:p>
            <a:pPr lvl="1">
              <a:buFont typeface="Courier New" panose="02070309020205020404" pitchFamily="49" charset="0"/>
              <a:buChar char="o"/>
              <a:defRPr/>
            </a:pPr>
            <a:r>
              <a:rPr lang="en-US" altLang="en-US" dirty="0">
                <a:ea typeface="Geneva" pitchFamily="124" charset="-128"/>
              </a:rPr>
              <a:t>Misleading and deceptive conduct</a:t>
            </a:r>
          </a:p>
          <a:p>
            <a:pPr lvl="1">
              <a:defRPr/>
            </a:pPr>
            <a:r>
              <a:rPr lang="en-US" altLang="en-US" dirty="0">
                <a:ea typeface="Geneva" pitchFamily="124" charset="-128"/>
              </a:rPr>
              <a:t>False or misleading representations</a:t>
            </a:r>
          </a:p>
          <a:p>
            <a:pPr lvl="1">
              <a:defRPr/>
            </a:pPr>
            <a:r>
              <a:rPr lang="en-US" altLang="en-US" dirty="0">
                <a:ea typeface="Geneva" pitchFamily="124" charset="-128"/>
              </a:rPr>
              <a:t>Unsubstantiated claims</a:t>
            </a:r>
          </a:p>
          <a:p>
            <a:pPr lvl="1">
              <a:defRPr/>
            </a:pPr>
            <a:r>
              <a:rPr lang="en-US" altLang="en-US" dirty="0">
                <a:ea typeface="Geneva" pitchFamily="124" charset="-128"/>
              </a:rPr>
              <a:t>Unfair trading practices</a:t>
            </a:r>
          </a:p>
          <a:p>
            <a:pPr marL="371475" lvl="1" indent="-371475">
              <a:buSzPct val="120000"/>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To enable consumers to make informed choices about the goods and services they buy</a:t>
            </a:r>
          </a:p>
          <a:p>
            <a:pPr marL="371475" lvl="1" indent="-371475">
              <a:buSzPct val="120000"/>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To ensure fair competition</a:t>
            </a:r>
          </a:p>
          <a:p>
            <a:endParaRPr lang="en-NZ" dirty="0"/>
          </a:p>
        </p:txBody>
      </p:sp>
      <p:sp>
        <p:nvSpPr>
          <p:cNvPr id="4" name="Slide Number Placeholder 3">
            <a:extLst>
              <a:ext uri="{FF2B5EF4-FFF2-40B4-BE49-F238E27FC236}">
                <a16:creationId xmlns:a16="http://schemas.microsoft.com/office/drawing/2014/main" id="{4FB58D3E-44E4-A481-7D50-40EE8832656B}"/>
              </a:ext>
            </a:extLst>
          </p:cNvPr>
          <p:cNvSpPr>
            <a:spLocks noGrp="1"/>
          </p:cNvSpPr>
          <p:nvPr>
            <p:ph type="sldNum" sz="quarter" idx="16"/>
          </p:nvPr>
        </p:nvSpPr>
        <p:spPr/>
        <p:txBody>
          <a:bodyPr/>
          <a:lstStyle/>
          <a:p>
            <a:pPr>
              <a:defRPr/>
            </a:pPr>
            <a:fld id="{B3B58153-08E8-4190-B297-9C94CB0A35AF}" type="slidenum">
              <a:rPr lang="en-US" altLang="en-US" smtClean="0"/>
              <a:pPr>
                <a:defRPr/>
              </a:pPr>
              <a:t>7</a:t>
            </a:fld>
            <a:endParaRPr lang="en-US" altLang="en-US"/>
          </a:p>
        </p:txBody>
      </p:sp>
    </p:spTree>
    <p:extLst>
      <p:ext uri="{BB962C8B-B14F-4D97-AF65-F5344CB8AC3E}">
        <p14:creationId xmlns:p14="http://schemas.microsoft.com/office/powerpoint/2010/main" val="314418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03D36-962A-BB9F-87BD-8C4BDB1B65B3}"/>
              </a:ext>
            </a:extLst>
          </p:cNvPr>
          <p:cNvSpPr>
            <a:spLocks noGrp="1"/>
          </p:cNvSpPr>
          <p:nvPr>
            <p:ph type="body" sz="quarter" idx="10"/>
          </p:nvPr>
        </p:nvSpPr>
        <p:spPr/>
        <p:txBody>
          <a:bodyPr/>
          <a:lstStyle/>
          <a:p>
            <a:r>
              <a:rPr lang="en-NZ" dirty="0"/>
              <a:t>Changes to the Fair Trading Act</a:t>
            </a:r>
          </a:p>
        </p:txBody>
      </p:sp>
      <p:sp>
        <p:nvSpPr>
          <p:cNvPr id="3" name="Text Placeholder 2">
            <a:extLst>
              <a:ext uri="{FF2B5EF4-FFF2-40B4-BE49-F238E27FC236}">
                <a16:creationId xmlns:a16="http://schemas.microsoft.com/office/drawing/2014/main" id="{BB816B08-E417-FC4C-E0A9-25FB859A9337}"/>
              </a:ext>
            </a:extLst>
          </p:cNvPr>
          <p:cNvSpPr>
            <a:spLocks noGrp="1"/>
          </p:cNvSpPr>
          <p:nvPr>
            <p:ph type="body" sz="quarter" idx="15"/>
          </p:nvPr>
        </p:nvSpPr>
        <p:spPr/>
        <p:txBody>
          <a:bodyPr/>
          <a:lstStyle/>
          <a:p>
            <a:pPr>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Important new provisions come into force on 16 August 2022</a:t>
            </a:r>
          </a:p>
          <a:p>
            <a:pPr lvl="1">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Unconscionable conduct in trade prohibited</a:t>
            </a:r>
          </a:p>
          <a:p>
            <a:pPr lvl="1">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Unfair contract terms (UCTS) extended to standard form small trade contracts that exceed annual value threshold of $250,000 including GST when the trading relationship first arises.</a:t>
            </a:r>
          </a:p>
          <a:p>
            <a:pPr lvl="1">
              <a:buFont typeface="Arial" panose="020B0604020202020204" pitchFamily="34" charset="0"/>
              <a:buChar char="•"/>
              <a:defRPr/>
            </a:pPr>
            <a:r>
              <a:rPr lang="en-US" altLang="en-US" dirty="0">
                <a:ea typeface="ＭＳ Ｐゴシック" panose="020B0600070205080204" pitchFamily="34" charset="-128"/>
                <a:cs typeface="Arial" panose="020B0604020202020204" pitchFamily="34" charset="0"/>
              </a:rPr>
              <a:t>Uninvited direct sales – “Direction to leave” provisions  - giving some teeth to “do not knock” stickers/notices</a:t>
            </a:r>
          </a:p>
          <a:p>
            <a:endParaRPr lang="en-NZ" dirty="0"/>
          </a:p>
        </p:txBody>
      </p:sp>
      <p:sp>
        <p:nvSpPr>
          <p:cNvPr id="4" name="Slide Number Placeholder 3">
            <a:extLst>
              <a:ext uri="{FF2B5EF4-FFF2-40B4-BE49-F238E27FC236}">
                <a16:creationId xmlns:a16="http://schemas.microsoft.com/office/drawing/2014/main" id="{A40D6414-A22D-E799-6104-65ED46949D46}"/>
              </a:ext>
            </a:extLst>
          </p:cNvPr>
          <p:cNvSpPr>
            <a:spLocks noGrp="1"/>
          </p:cNvSpPr>
          <p:nvPr>
            <p:ph type="sldNum" sz="quarter" idx="16"/>
          </p:nvPr>
        </p:nvSpPr>
        <p:spPr/>
        <p:txBody>
          <a:bodyPr/>
          <a:lstStyle/>
          <a:p>
            <a:pPr>
              <a:defRPr/>
            </a:pPr>
            <a:fld id="{B3B58153-08E8-4190-B297-9C94CB0A35AF}" type="slidenum">
              <a:rPr lang="en-US" altLang="en-US" smtClean="0"/>
              <a:pPr>
                <a:defRPr/>
              </a:pPr>
              <a:t>8</a:t>
            </a:fld>
            <a:endParaRPr lang="en-US" altLang="en-US"/>
          </a:p>
        </p:txBody>
      </p:sp>
    </p:spTree>
    <p:extLst>
      <p:ext uri="{BB962C8B-B14F-4D97-AF65-F5344CB8AC3E}">
        <p14:creationId xmlns:p14="http://schemas.microsoft.com/office/powerpoint/2010/main" val="220804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7F0055-DC22-B0D6-D04B-C8252287016F}"/>
              </a:ext>
            </a:extLst>
          </p:cNvPr>
          <p:cNvSpPr>
            <a:spLocks noGrp="1"/>
          </p:cNvSpPr>
          <p:nvPr>
            <p:ph type="body" sz="quarter" idx="10"/>
          </p:nvPr>
        </p:nvSpPr>
        <p:spPr/>
        <p:txBody>
          <a:bodyPr/>
          <a:lstStyle/>
          <a:p>
            <a:r>
              <a:rPr lang="en-NZ" dirty="0"/>
              <a:t>UCT provisions</a:t>
            </a:r>
          </a:p>
        </p:txBody>
      </p:sp>
      <p:sp>
        <p:nvSpPr>
          <p:cNvPr id="3" name="Text Placeholder 2">
            <a:extLst>
              <a:ext uri="{FF2B5EF4-FFF2-40B4-BE49-F238E27FC236}">
                <a16:creationId xmlns:a16="http://schemas.microsoft.com/office/drawing/2014/main" id="{5C34CCDB-2B79-2443-EDD8-173C27B5CA05}"/>
              </a:ext>
            </a:extLst>
          </p:cNvPr>
          <p:cNvSpPr>
            <a:spLocks noGrp="1"/>
          </p:cNvSpPr>
          <p:nvPr>
            <p:ph type="body" sz="quarter" idx="15"/>
          </p:nvPr>
        </p:nvSpPr>
        <p:spPr/>
        <p:txBody>
          <a:bodyPr/>
          <a:lstStyle/>
          <a:p>
            <a:r>
              <a:rPr lang="en-NZ" dirty="0"/>
              <a:t>Must be consumer/small trade contract</a:t>
            </a:r>
          </a:p>
          <a:p>
            <a:r>
              <a:rPr lang="en-NZ" dirty="0"/>
              <a:t>Contract must be </a:t>
            </a:r>
            <a:r>
              <a:rPr lang="en-NZ" u="sng" dirty="0"/>
              <a:t>standard form</a:t>
            </a:r>
          </a:p>
          <a:p>
            <a:r>
              <a:rPr lang="en-NZ" dirty="0"/>
              <a:t>Term is unfair if it:</a:t>
            </a:r>
          </a:p>
          <a:p>
            <a:pPr lvl="1"/>
            <a:r>
              <a:rPr lang="en-NZ" dirty="0"/>
              <a:t>Causes significant imbalance; </a:t>
            </a:r>
            <a:r>
              <a:rPr lang="en-NZ" b="1" dirty="0"/>
              <a:t>and</a:t>
            </a:r>
            <a:endParaRPr lang="en-NZ" dirty="0"/>
          </a:p>
          <a:p>
            <a:pPr lvl="1"/>
            <a:r>
              <a:rPr lang="en-NZ" dirty="0"/>
              <a:t>Is not reasonably necessary; </a:t>
            </a:r>
            <a:r>
              <a:rPr lang="en-NZ" b="1" dirty="0"/>
              <a:t>and</a:t>
            </a:r>
            <a:endParaRPr lang="en-NZ" dirty="0"/>
          </a:p>
          <a:p>
            <a:pPr lvl="1"/>
            <a:r>
              <a:rPr lang="en-NZ" dirty="0"/>
              <a:t>Would cause detriment if applied.</a:t>
            </a:r>
          </a:p>
          <a:p>
            <a:r>
              <a:rPr lang="en-NZ" dirty="0"/>
              <a:t>Grey list</a:t>
            </a:r>
          </a:p>
          <a:p>
            <a:r>
              <a:rPr lang="en-NZ" dirty="0"/>
              <a:t>Consider contract as a whole &amp; transparency</a:t>
            </a:r>
          </a:p>
          <a:p>
            <a:r>
              <a:rPr lang="en-NZ" dirty="0"/>
              <a:t>Exempt terms</a:t>
            </a:r>
          </a:p>
          <a:p>
            <a:r>
              <a:rPr lang="en-NZ" dirty="0"/>
              <a:t>Declaration</a:t>
            </a:r>
          </a:p>
          <a:p>
            <a:endParaRPr lang="en-NZ" dirty="0"/>
          </a:p>
        </p:txBody>
      </p:sp>
      <p:sp>
        <p:nvSpPr>
          <p:cNvPr id="4" name="Slide Number Placeholder 3">
            <a:extLst>
              <a:ext uri="{FF2B5EF4-FFF2-40B4-BE49-F238E27FC236}">
                <a16:creationId xmlns:a16="http://schemas.microsoft.com/office/drawing/2014/main" id="{DB0AAEFB-65E3-68ED-B53A-808D1442252A}"/>
              </a:ext>
            </a:extLst>
          </p:cNvPr>
          <p:cNvSpPr>
            <a:spLocks noGrp="1"/>
          </p:cNvSpPr>
          <p:nvPr>
            <p:ph type="sldNum" sz="quarter" idx="16"/>
          </p:nvPr>
        </p:nvSpPr>
        <p:spPr/>
        <p:txBody>
          <a:bodyPr/>
          <a:lstStyle/>
          <a:p>
            <a:pPr>
              <a:defRPr/>
            </a:pPr>
            <a:fld id="{B3B58153-08E8-4190-B297-9C94CB0A35AF}" type="slidenum">
              <a:rPr lang="en-US" altLang="en-US" smtClean="0"/>
              <a:pPr>
                <a:defRPr/>
              </a:pPr>
              <a:t>9</a:t>
            </a:fld>
            <a:endParaRPr lang="en-US" altLang="en-US"/>
          </a:p>
        </p:txBody>
      </p:sp>
    </p:spTree>
    <p:extLst>
      <p:ext uri="{BB962C8B-B14F-4D97-AF65-F5344CB8AC3E}">
        <p14:creationId xmlns:p14="http://schemas.microsoft.com/office/powerpoint/2010/main" val="2187881534"/>
      </p:ext>
    </p:extLst>
  </p:cSld>
  <p:clrMapOvr>
    <a:masterClrMapping/>
  </p:clrMapOvr>
</p:sld>
</file>

<file path=ppt/theme/theme1.xml><?xml version="1.0" encoding="utf-8"?>
<a:theme xmlns:a="http://schemas.openxmlformats.org/drawingml/2006/main" name="Corporate Presentation Template">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4.xml"/></Relationships>
</file>

<file path=customXML/item.xml>��< ? x m l   v e r s i o n = " 1 . 0 "   e n c o d i n g = " u t f - 1 6 " ? > < p r o p e r t i e s   x m l n s = " h t t p : / / w w w . i m a n a g e . c o m / w o r k / x m l s c h e m a " >  
     < d o c u m e n t i d > I M A N A G E ! 4 4 9 4 3 1 9 . 1 < / d o c u m e n t i d >  
     < s e n d e r i d > G R A N T C < / s e n d e r i d >  
     < s e n d e r e m a i l > G R A N T . C H A M B E R L A I N @ C O M C O M . G O V T . N Z < / s e n d e r e m a i l >  
     < l a s t m o d i f i e d > 2 0 2 2 - 0 9 - 1 9 T 1 6 : 3 7 : 5 4 . 0 0 0 0 0 0 0 + 1 2 : 0 0 < / l a s t m o d i f i e d >  
     < d a t a b a s e > I M A N A G E < / d a t a b a s e >  
 < / p r o p e r t i e s > 
</file>

<file path=customXML/item1.xml><?xml version="1.0" encoding="utf-8"?>
<ct:contentTypeSchema xmlns:ct="http://schemas.microsoft.com/office/2006/metadata/contentType" xmlns:ma="http://schemas.microsoft.com/office/2006/metadata/properties/metaAttributes" ct:_="" ma:_="" ma:contentTypeName="Document" ma:contentTypeID="0x0101006435D17AE88315488263068B3E9AB109" ma:contentTypeVersion="16" ma:contentTypeDescription="Create a new document." ma:contentTypeScope="" ma:versionID="06b3f2ebfe4484b169139b548e96c6d2">
  <xsd:schema xmlns:xsd="http://www.w3.org/2001/XMLSchema" xmlns:xs="http://www.w3.org/2001/XMLSchema" xmlns:p="http://schemas.microsoft.com/office/2006/metadata/properties" xmlns:ns2="4a70a801-bda1-428f-be30-326d06c2228d" xmlns:ns3="0cd43d87-f34c-4c71-8b3f-b7920c409735" targetNamespace="http://schemas.microsoft.com/office/2006/metadata/properties" ma:root="true" ma:fieldsID="4d9872a50747d845cd776b9793eac44f" ns2:_="" ns3:_="">
    <xsd:import namespace="4a70a801-bda1-428f-be30-326d06c2228d"/>
    <xsd:import namespace="0cd43d87-f34c-4c71-8b3f-b7920c409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0a801-bda1-428f-be30-326d06c22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651f97-e0f7-4bf0-a41e-1dfb35f373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d43d87-f34c-4c71-8b3f-b7920c4097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acaafce-e5cb-464d-9111-26ba9bdeef8d}" ma:internalName="TaxCatchAll" ma:showField="CatchAllData" ma:web="0cd43d87-f34c-4c71-8b3f-b7920c409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70a801-bda1-428f-be30-326d06c2228d">
      <Terms xmlns="http://schemas.microsoft.com/office/infopath/2007/PartnerControls"/>
    </lcf76f155ced4ddcb4097134ff3c332f>
    <TaxCatchAll xmlns="0cd43d87-f34c-4c71-8b3f-b7920c409735" xsi:nil="true"/>
  </documentManagement>
</p:properties>
</file>

<file path=customXML/itemProps1.xml><?xml version="1.0" encoding="utf-8"?>
<ds:datastoreItem xmlns:ds="http://schemas.openxmlformats.org/officeDocument/2006/customXml" ds:itemID="{D4ECD5E3-47DB-448A-8787-F9B2E9D1066D}"/>
</file>

<file path=customXML/itemProps2.xml><?xml version="1.0" encoding="utf-8"?>
<ds:datastoreItem xmlns:ds="http://schemas.openxmlformats.org/officeDocument/2006/customXml" ds:itemID="{E90EDB54-9B52-44A2-BD55-617DAAF4CD8A}"/>
</file>

<file path=customXML/itemProps3.xml><?xml version="1.0" encoding="utf-8"?>
<ds:datastoreItem xmlns:ds="http://schemas.openxmlformats.org/officeDocument/2006/customXml" ds:itemID="{F05A43AF-5518-4688-AAD6-055352DADE4D}"/>
</file>

<file path=customXML/itemProps4.xml><?xml version="1.0" encoding="utf-8"?>
<ds:datastoreItem xmlns:ds="http://schemas.openxmlformats.org/officeDocument/2006/customXml" ds:itemID="{062F6C77-88A7-43A1-AC3B-479D3B1D8226}"/>
</file>

<file path=docProps/app.xml><?xml version="1.0" encoding="utf-8"?>
<Properties xmlns="http://schemas.openxmlformats.org/officeDocument/2006/extended-properties" xmlns:vt="http://schemas.openxmlformats.org/officeDocument/2006/docPropsVTypes">
  <Template>Corporate Presentation Template</Template>
  <TotalTime>13425</TotalTime>
  <Words>2409</Words>
  <Application>Microsoft Office PowerPoint</Application>
  <PresentationFormat>A4 Paper (210x297 mm)</PresentationFormat>
  <Paragraphs>358</Paragraphs>
  <Slides>42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Lucida Grande</vt:lpstr>
      <vt:lpstr>Wingdings</vt:lpstr>
      <vt:lpstr>Corporate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Commerce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Harcourt</dc:creator>
  <cp:lastModifiedBy>Grant Chamberlain</cp:lastModifiedBy>
  <cp:revision>413</cp:revision>
  <cp:lastPrinted>2020-10-08T04:56:03Z</cp:lastPrinted>
  <dcterms:created xsi:type="dcterms:W3CDTF">2018-05-21T04:18:29Z</dcterms:created>
  <dcterms:modified xsi:type="dcterms:W3CDTF">2022-09-19T04:37:54Z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0x0101006435D17AE88315488263068B3E9AB109</vt:lpwstr>
  </property>
</Properties>
</file>