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</p:sldMasterIdLst>
  <p:notesMasterIdLst>
    <p:notesMasterId r:id="rId12"/>
  </p:notesMasterIdLst>
  <p:sldIdLst>
    <p:sldId id="256" r:id="rId2"/>
    <p:sldId id="272" r:id="rId3"/>
    <p:sldId id="274" r:id="rId4"/>
    <p:sldId id="260" r:id="rId5"/>
    <p:sldId id="261" r:id="rId6"/>
    <p:sldId id="262" r:id="rId7"/>
    <p:sldId id="266" r:id="rId8"/>
    <p:sldId id="275" r:id="rId9"/>
    <p:sldId id="27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E6F"/>
    <a:srgbClr val="8CC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96" autoAdjust="0"/>
  </p:normalViewPr>
  <p:slideViewPr>
    <p:cSldViewPr snapToGrid="0">
      <p:cViewPr varScale="1">
        <p:scale>
          <a:sx n="95" d="100"/>
          <a:sy n="95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0A6B2-161D-4D94-83E7-6C4044C24DF7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34AA-C51F-404E-BDAB-0B8D6D982D7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98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329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53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318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608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335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066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084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411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41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F34AA-C51F-404E-BDAB-0B8D6D982D7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245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F44D7-9035-4767-8188-B576BE80799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48" y="6126543"/>
            <a:ext cx="2396952" cy="5949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1D8785D-068B-4A52-8789-B3197B7130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3541" y="270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7FDC58E-BE8D-4594-946A-058D3768A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25874"/>
            <a:ext cx="2570980" cy="6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282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09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544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23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667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95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58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7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132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251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496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0015-3870-4BC6-92C2-4FE8C78C9509}" type="datetimeFigureOut">
              <a:rPr lang="en-NZ" smtClean="0"/>
              <a:t>21/09/2022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7FBF-2592-40F7-AB9E-3A5D5F50F054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F2CB-C301-4747-8AF7-884F1C947F76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61" y="6302382"/>
            <a:ext cx="2007639" cy="49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57189A-A1E0-4E70-AB5C-5E01D5F2DF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43" y="6302055"/>
            <a:ext cx="2007639" cy="4737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03F01A-8F18-46AA-A0EE-65EBFBF159EB}"/>
              </a:ext>
            </a:extLst>
          </p:cNvPr>
          <p:cNvSpPr/>
          <p:nvPr userDrawn="1"/>
        </p:nvSpPr>
        <p:spPr>
          <a:xfrm>
            <a:off x="0" y="365125"/>
            <a:ext cx="440575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83E8A7-AE07-4352-AC44-D76600875C91}"/>
              </a:ext>
            </a:extLst>
          </p:cNvPr>
          <p:cNvSpPr/>
          <p:nvPr userDrawn="1"/>
        </p:nvSpPr>
        <p:spPr>
          <a:xfrm>
            <a:off x="11751425" y="365124"/>
            <a:ext cx="440575" cy="1325563"/>
          </a:xfrm>
          <a:prstGeom prst="rect">
            <a:avLst/>
          </a:prstGeom>
          <a:solidFill>
            <a:srgbClr val="163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/>
          </a:p>
        </p:txBody>
      </p:sp>
    </p:spTree>
    <p:extLst>
      <p:ext uri="{BB962C8B-B14F-4D97-AF65-F5344CB8AC3E}">
        <p14:creationId xmlns:p14="http://schemas.microsoft.com/office/powerpoint/2010/main" val="20105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63E6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TR@mpi.govt.n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27A6C-9E39-4528-83B9-BD071834F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NZ" sz="4000" b="1" dirty="0">
                <a:solidFill>
                  <a:srgbClr val="163E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DTR Sea Freight Project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EAE16E0-F668-40B0-BC5C-8308C05DD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42" name="Group 3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E4708C6-0ABA-43A6-87F8-21B4C6703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NZ" sz="2000" dirty="0">
                <a:solidFill>
                  <a:srgbClr val="8CC6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CBAFF Conference – 23 Sep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7FD92F-12CB-4F46-805C-B0D56FBC7D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48" y="5889371"/>
            <a:ext cx="3352508" cy="83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493B025-027C-4FAE-A7C9-13EA9F012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17" y="5889370"/>
            <a:ext cx="3526536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1B1D-75E4-4701-800D-7335C2F7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 we keep in touch?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788E-D0C2-49CE-B4A1-9C3DF877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457200" algn="l"/>
              </a:tabLst>
            </a:pPr>
            <a:r>
              <a:rPr lang="mi-NZ" sz="2400" dirty="0"/>
              <a:t>Monthly updates to CBAFF</a:t>
            </a:r>
          </a:p>
          <a:p>
            <a:pPr marL="914400" lvl="1" indent="-457200">
              <a:buFont typeface="+mj-lt"/>
              <a:buAutoNum type="arabicPeriod"/>
              <a:tabLst>
                <a:tab pos="457200" algn="l"/>
              </a:tabLst>
            </a:pPr>
            <a:r>
              <a:rPr lang="en-NZ" sz="2000" dirty="0"/>
              <a:t>Updates will be provided through Customs release and through CBAFF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</a:pPr>
            <a:r>
              <a:rPr lang="en-NZ" sz="2400" dirty="0"/>
              <a:t>Direct contact with pilot partners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</a:pPr>
            <a:r>
              <a:rPr lang="en-NZ" sz="2400" dirty="0"/>
              <a:t>Updates and new FAQ’s will be available on the Customs website</a:t>
            </a:r>
            <a:endParaRPr lang="mi-NZ" sz="2400" dirty="0"/>
          </a:p>
          <a:p>
            <a:pPr marL="457200" lvl="1" indent="0">
              <a:buNone/>
            </a:pPr>
            <a:endParaRPr lang="mi-NZ" dirty="0"/>
          </a:p>
          <a:p>
            <a:endParaRPr lang="en-NZ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FCFCF-E3D4-4B5F-8393-C99E5FFEE705}"/>
              </a:ext>
            </a:extLst>
          </p:cNvPr>
          <p:cNvSpPr/>
          <p:nvPr/>
        </p:nvSpPr>
        <p:spPr>
          <a:xfrm>
            <a:off x="838200" y="3973690"/>
            <a:ext cx="10916798" cy="2203274"/>
          </a:xfrm>
          <a:prstGeom prst="roundRect">
            <a:avLst>
              <a:gd name="adj" fmla="val 12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mi-NZ" sz="2800" dirty="0"/>
              <a:t>What can you do ?</a:t>
            </a:r>
          </a:p>
          <a:p>
            <a:pPr marL="457200" indent="-457200">
              <a:buFont typeface="+mj-lt"/>
              <a:buAutoNum type="arabicPeriod"/>
            </a:pPr>
            <a:r>
              <a:rPr lang="mi-NZ" sz="2400" dirty="0"/>
              <a:t>Start early.....engage with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project</a:t>
            </a:r>
            <a:r>
              <a:rPr lang="mi-NZ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mi-NZ" sz="2400" dirty="0"/>
              <a:t>Keep abreast of regular updates</a:t>
            </a:r>
          </a:p>
          <a:p>
            <a:pPr marL="457200" indent="-457200">
              <a:buFont typeface="+mj-lt"/>
              <a:buAutoNum type="arabicPeriod"/>
            </a:pPr>
            <a:r>
              <a:rPr lang="mi-NZ" sz="2400" dirty="0"/>
              <a:t>Become a Pilot </a:t>
            </a:r>
            <a:r>
              <a:rPr lang="mi-NZ" sz="2400" dirty="0" err="1"/>
              <a:t>Partner</a:t>
            </a:r>
            <a:r>
              <a:rPr lang="mi-NZ" sz="2400" dirty="0"/>
              <a:t>  </a:t>
            </a:r>
            <a:r>
              <a:rPr lang="mi-NZ" sz="2400" dirty="0" err="1"/>
              <a:t>by</a:t>
            </a:r>
            <a:r>
              <a:rPr lang="mi-NZ" sz="2400" dirty="0"/>
              <a:t> </a:t>
            </a:r>
            <a:r>
              <a:rPr lang="mi-NZ" sz="2400" dirty="0" err="1"/>
              <a:t>contacting</a:t>
            </a:r>
            <a:r>
              <a:rPr lang="mi-NZ" sz="2400" dirty="0"/>
              <a:t> </a:t>
            </a:r>
            <a:r>
              <a:rPr lang="mi-NZ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DTR@mpi.govt.nz</a:t>
            </a:r>
            <a:r>
              <a:rPr lang="mi-NZ" sz="2400" b="1" dirty="0">
                <a:solidFill>
                  <a:schemeClr val="bg1"/>
                </a:solidFill>
              </a:rPr>
              <a:t> </a:t>
            </a:r>
            <a:r>
              <a:rPr lang="mi-NZ" sz="2400" dirty="0" err="1"/>
              <a:t>by</a:t>
            </a:r>
            <a:r>
              <a:rPr lang="mi-NZ" sz="2400" dirty="0"/>
              <a:t> </a:t>
            </a:r>
            <a:r>
              <a:rPr lang="mi-NZ" sz="2400" dirty="0" err="1"/>
              <a:t>mid-October</a:t>
            </a:r>
            <a:r>
              <a:rPr lang="mi-NZ" sz="2400" dirty="0"/>
              <a:t> 2022</a:t>
            </a:r>
          </a:p>
          <a:p>
            <a:pPr marL="457200" indent="-457200">
              <a:buFont typeface="+mj-lt"/>
              <a:buAutoNum type="arabicPeriod"/>
            </a:pPr>
            <a:endParaRPr lang="mi-NZ" sz="2400" dirty="0"/>
          </a:p>
        </p:txBody>
      </p:sp>
    </p:spTree>
    <p:extLst>
      <p:ext uri="{BB962C8B-B14F-4D97-AF65-F5344CB8AC3E}">
        <p14:creationId xmlns:p14="http://schemas.microsoft.com/office/powerpoint/2010/main" val="200163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034F-8C7D-4975-9743-050BD19C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Introduction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3C7A5F-1BF9-4F23-8B0D-0D0CB82CA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42316"/>
              </p:ext>
            </p:extLst>
          </p:nvPr>
        </p:nvGraphicFramePr>
        <p:xfrm>
          <a:off x="752475" y="1858169"/>
          <a:ext cx="9824910" cy="3966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013">
                  <a:extLst>
                    <a:ext uri="{9D8B030D-6E8A-4147-A177-3AD203B41FA5}">
                      <a16:colId xmlns:a16="http://schemas.microsoft.com/office/drawing/2014/main" val="2584126040"/>
                    </a:ext>
                  </a:extLst>
                </a:gridCol>
                <a:gridCol w="6472897">
                  <a:extLst>
                    <a:ext uri="{9D8B030D-6E8A-4147-A177-3AD203B41FA5}">
                      <a16:colId xmlns:a16="http://schemas.microsoft.com/office/drawing/2014/main" val="601085763"/>
                    </a:ext>
                  </a:extLst>
                </a:gridCol>
              </a:tblGrid>
              <a:tr h="1281593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Dunja Hassencamp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Manager, Intelligence, Targeting &amp; Evaluation </a:t>
                      </a:r>
                      <a:r>
                        <a:rPr lang="en-NZ" sz="2400" dirty="0"/>
                        <a:t>(MPI)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34521"/>
                  </a:ext>
                </a:extLst>
              </a:tr>
              <a:tr h="1342703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Peter </a:t>
                      </a:r>
                    </a:p>
                    <a:p>
                      <a:pPr algn="ctr"/>
                      <a:r>
                        <a:rPr lang="en-NZ" sz="2800" b="1" dirty="0"/>
                        <a:t>Lewis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Manager, Service Delivery (Customs)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15838"/>
                  </a:ext>
                </a:extLst>
              </a:tr>
              <a:tr h="1342703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Craig </a:t>
                      </a:r>
                    </a:p>
                    <a:p>
                      <a:pPr algn="ctr"/>
                      <a:r>
                        <a:rPr lang="en-NZ" sz="2800" b="1" dirty="0"/>
                        <a:t>Chitty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Manager, Revenue &amp; Assurance (Customs)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8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1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22D69EB-2E39-4FE1-A739-57889B439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0"/>
          <a:stretch/>
        </p:blipFill>
        <p:spPr bwMode="auto">
          <a:xfrm>
            <a:off x="6108362" y="0"/>
            <a:ext cx="6083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42405-FEC9-44B3-9656-59D25D21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8148-4B36-425D-8D84-D800D607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3200" dirty="0"/>
              <a:t>What is DTR Sea?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200" dirty="0"/>
              <a:t>Why change and what are the benefits of DTR Sea?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200" dirty="0"/>
              <a:t>Project Plan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200" dirty="0"/>
              <a:t>How you can engage with DTR Sea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200" dirty="0"/>
              <a:t>Next steps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200" dirty="0"/>
              <a:t>Questions</a:t>
            </a:r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32634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">
            <a:extLst>
              <a:ext uri="{FF2B5EF4-FFF2-40B4-BE49-F238E27FC236}">
                <a16:creationId xmlns:a16="http://schemas.microsoft.com/office/drawing/2014/main" id="{34072D71-E1BE-4AF7-A282-697CEA36C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8888" y="0"/>
            <a:ext cx="3443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3B42D-4576-4927-A9B3-6B8229E4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0E17-8218-41C7-8D06-04BBC929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068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2400" dirty="0"/>
              <a:t>Domestic Transhipment Requests (DTR) was built as part of Trade Single Window (TSW) and completes the ICR functionality when implemented as per original design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/>
              <a:t>DTR was built to allow the movement of uncleared goods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/>
              <a:t>DTR Air was piloted and mandated on 1st July 2022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/>
              <a:t>Lessons learnt from DTR Air</a:t>
            </a:r>
            <a:endParaRPr lang="en-NZ" sz="2000" dirty="0"/>
          </a:p>
          <a:p>
            <a:pPr lvl="1"/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20969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B9E0-8F8B-4E6C-BFF7-F474D89F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DTR Sea?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8BA0-E2CE-4D1C-A931-D46971D1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1800" dirty="0"/>
              <a:t>A Domestic Transhipment Request (DTR) is a request </a:t>
            </a:r>
            <a:r>
              <a:rPr lang="en-NZ" sz="1800" b="1" u="sng" dirty="0"/>
              <a:t>to move uncleared cargo </a:t>
            </a:r>
            <a:r>
              <a:rPr lang="en-NZ" sz="1800" dirty="0"/>
              <a:t>from one approved facility to another approved facility.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sz="1800" dirty="0"/>
              <a:t>This is required for any point-to-point movement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sz="1800" dirty="0"/>
              <a:t>An approved facility must be both a CCA and a Transitional Facility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DTRs are requested through Trade Single Window (TSW) on an Inward Cargo Report (ICR). Like other TSW messages, DTRs can be approved, declined, or held.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DTRs intent is to replace the current manual approval systems for domestic transhipments i.e.: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sz="1800" dirty="0"/>
              <a:t>Customs ‘Continuing Collectors Permit’ and hard copy ‘Permit to Remove’ for movement in NZ ‘under </a:t>
            </a:r>
            <a:r>
              <a:rPr lang="en-NZ" sz="1800"/>
              <a:t>bond’.</a:t>
            </a:r>
            <a:endParaRPr lang="en-NZ" sz="1800" dirty="0"/>
          </a:p>
          <a:p>
            <a:pPr marL="971550" lvl="1" indent="-514350">
              <a:buFont typeface="+mj-lt"/>
              <a:buAutoNum type="alphaLcPeriod"/>
            </a:pPr>
            <a:r>
              <a:rPr lang="en-NZ" sz="1800" dirty="0"/>
              <a:t>We use DTR instead of Biosecurity Authority Clearance Certificate (BACC) applications to move uncleared cargo off wharves</a:t>
            </a:r>
            <a:r>
              <a:rPr lang="en-NZ" sz="1400" dirty="0"/>
              <a:t>.</a:t>
            </a:r>
          </a:p>
          <a:p>
            <a:endParaRPr lang="en-NZ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C15098-374B-40AC-95A8-9E5920E9F755}"/>
              </a:ext>
            </a:extLst>
          </p:cNvPr>
          <p:cNvSpPr/>
          <p:nvPr/>
        </p:nvSpPr>
        <p:spPr>
          <a:xfrm>
            <a:off x="838200" y="5298235"/>
            <a:ext cx="10515599" cy="6711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A DTR approval does not constitute a Customs or MPI clearance</a:t>
            </a:r>
          </a:p>
        </p:txBody>
      </p:sp>
    </p:spTree>
    <p:extLst>
      <p:ext uri="{BB962C8B-B14F-4D97-AF65-F5344CB8AC3E}">
        <p14:creationId xmlns:p14="http://schemas.microsoft.com/office/powerpoint/2010/main" val="336130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FE65-2AFA-495B-91CB-A14884E8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A5E11-2B3C-4320-9B03-4C7629F1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dirty="0"/>
              <a:t>Based on paper transactions 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Trust based – potential for containers and cargo to move without direction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Limited ability to track the movement for either agency 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A BACC is required to move uncleared goods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Waiting times to receive a BACC response 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A range of biosecurity actions take place at the port of arrival to manage biosecurity risk.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27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034F-8C7D-4975-9743-050BD19C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are the benefits of DTR?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3C7A5F-1BF9-4F23-8B0D-0D0CB82CA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74758"/>
              </p:ext>
            </p:extLst>
          </p:nvPr>
        </p:nvGraphicFramePr>
        <p:xfrm>
          <a:off x="1017270" y="1821974"/>
          <a:ext cx="9733108" cy="3992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692">
                  <a:extLst>
                    <a:ext uri="{9D8B030D-6E8A-4147-A177-3AD203B41FA5}">
                      <a16:colId xmlns:a16="http://schemas.microsoft.com/office/drawing/2014/main" val="2584126040"/>
                    </a:ext>
                  </a:extLst>
                </a:gridCol>
                <a:gridCol w="6412416">
                  <a:extLst>
                    <a:ext uri="{9D8B030D-6E8A-4147-A177-3AD203B41FA5}">
                      <a16:colId xmlns:a16="http://schemas.microsoft.com/office/drawing/2014/main" val="601085763"/>
                    </a:ext>
                  </a:extLst>
                </a:gridCol>
              </a:tblGrid>
              <a:tr h="1267215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Protection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Protecting what’s taonga for Aotearoa, New Zealand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34521"/>
                  </a:ext>
                </a:extLst>
              </a:tr>
              <a:tr h="1295688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Transparency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Better oversight of container movements, better transparency, assurance, audits and accountability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15838"/>
                  </a:ext>
                </a:extLst>
              </a:tr>
              <a:tr h="1429168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Digitalisation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Faster access to information &amp; less reliance on manual processes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12964"/>
                  </a:ext>
                </a:extLst>
              </a:tr>
            </a:tbl>
          </a:graphicData>
        </a:graphic>
      </p:graphicFrame>
      <p:pic>
        <p:nvPicPr>
          <p:cNvPr id="5" name="Graphic 4" descr="Shield Tick outline">
            <a:extLst>
              <a:ext uri="{FF2B5EF4-FFF2-40B4-BE49-F238E27FC236}">
                <a16:creationId xmlns:a16="http://schemas.microsoft.com/office/drawing/2014/main" id="{E8DB7591-BE85-4527-A8E6-3670EF801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835" y="2007649"/>
            <a:ext cx="914400" cy="914400"/>
          </a:xfrm>
          <a:prstGeom prst="rect">
            <a:avLst/>
          </a:prstGeom>
        </p:spPr>
      </p:pic>
      <p:pic>
        <p:nvPicPr>
          <p:cNvPr id="7" name="Graphic 6" descr="Magnifying glass outline">
            <a:extLst>
              <a:ext uri="{FF2B5EF4-FFF2-40B4-BE49-F238E27FC236}">
                <a16:creationId xmlns:a16="http://schemas.microsoft.com/office/drawing/2014/main" id="{2C51A78A-B1FC-4D25-BAA3-F41DB8FFB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835" y="3242258"/>
            <a:ext cx="914400" cy="914400"/>
          </a:xfrm>
          <a:prstGeom prst="rect">
            <a:avLst/>
          </a:prstGeom>
        </p:spPr>
      </p:pic>
      <p:pic>
        <p:nvPicPr>
          <p:cNvPr id="9" name="Graphic 8" descr="Network outline">
            <a:extLst>
              <a:ext uri="{FF2B5EF4-FFF2-40B4-BE49-F238E27FC236}">
                <a16:creationId xmlns:a16="http://schemas.microsoft.com/office/drawing/2014/main" id="{99984301-517A-40A8-B421-D8F7B44CE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835" y="45176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034F-8C7D-4975-9743-050BD19C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are the benefits of DTR?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3C7A5F-1BF9-4F23-8B0D-0D0CB82CA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60134"/>
              </p:ext>
            </p:extLst>
          </p:nvPr>
        </p:nvGraphicFramePr>
        <p:xfrm>
          <a:off x="1017270" y="1821974"/>
          <a:ext cx="9955530" cy="39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577">
                  <a:extLst>
                    <a:ext uri="{9D8B030D-6E8A-4147-A177-3AD203B41FA5}">
                      <a16:colId xmlns:a16="http://schemas.microsoft.com/office/drawing/2014/main" val="2584126040"/>
                    </a:ext>
                  </a:extLst>
                </a:gridCol>
                <a:gridCol w="6558953">
                  <a:extLst>
                    <a:ext uri="{9D8B030D-6E8A-4147-A177-3AD203B41FA5}">
                      <a16:colId xmlns:a16="http://schemas.microsoft.com/office/drawing/2014/main" val="601085763"/>
                    </a:ext>
                  </a:extLst>
                </a:gridCol>
              </a:tblGrid>
              <a:tr h="1267215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Automation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Enables automatic NZ Customs and MPI risk assessment and approval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34521"/>
                  </a:ext>
                </a:extLst>
              </a:tr>
              <a:tr h="1248033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Tracing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DTRs help in facilitating swift tracing of the location of cargo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15838"/>
                  </a:ext>
                </a:extLst>
              </a:tr>
              <a:tr h="1429168"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/>
                        <a:t>Control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In a climate of increasing criminal activity within the freight industry, DTR provides better control of risk associated with uncleared goods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12964"/>
                  </a:ext>
                </a:extLst>
              </a:tr>
            </a:tbl>
          </a:graphicData>
        </a:graphic>
      </p:graphicFrame>
      <p:pic>
        <p:nvPicPr>
          <p:cNvPr id="5" name="Graphic 4" descr="Gears outline">
            <a:extLst>
              <a:ext uri="{FF2B5EF4-FFF2-40B4-BE49-F238E27FC236}">
                <a16:creationId xmlns:a16="http://schemas.microsoft.com/office/drawing/2014/main" id="{6A818E72-955F-4BBA-A1F6-D5ADB2366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2005785"/>
            <a:ext cx="914400" cy="914400"/>
          </a:xfrm>
          <a:prstGeom prst="rect">
            <a:avLst/>
          </a:prstGeom>
        </p:spPr>
      </p:pic>
      <p:pic>
        <p:nvPicPr>
          <p:cNvPr id="7" name="Graphic 6" descr="Clipboard Partially Checked outline">
            <a:extLst>
              <a:ext uri="{FF2B5EF4-FFF2-40B4-BE49-F238E27FC236}">
                <a16:creationId xmlns:a16="http://schemas.microsoft.com/office/drawing/2014/main" id="{425DF050-45D2-42E2-9A30-D4109DF2B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3235282"/>
            <a:ext cx="914400" cy="914400"/>
          </a:xfrm>
          <a:prstGeom prst="rect">
            <a:avLst/>
          </a:prstGeom>
        </p:spPr>
      </p:pic>
      <p:pic>
        <p:nvPicPr>
          <p:cNvPr id="9" name="Graphic 8" descr="Steering Wheel outline">
            <a:extLst>
              <a:ext uri="{FF2B5EF4-FFF2-40B4-BE49-F238E27FC236}">
                <a16:creationId xmlns:a16="http://schemas.microsoft.com/office/drawing/2014/main" id="{3A11D078-58B9-4EF8-B6CE-7C2FA503E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" y="4552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85C77-DE67-46F7-ADC1-C47A1F46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355600"/>
            <a:ext cx="1180465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2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TR Sea Freight" id="{9213DB08-A72C-4017-A3F5-E0803FD0FBBF}" vid="{62868DE4-3CEB-45E3-800A-A18EECA2C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5496552013C0BA46BE88192D5C6EB20B00AC68BCC98FE947198337E3923B4D8C8900BE5FA4EDFA71EF4088C28EE34C81E46B" ma:contentTypeVersion="2" ma:contentTypeDescription="Create a new PowerPoint Presentation" ma:contentTypeScope="" ma:versionID="0420afb8cf6c78d9730d2f56ddf56ae3">
  <xsd:schema xmlns:xsd="http://www.w3.org/2001/XMLSchema" xmlns:xs="http://www.w3.org/2001/XMLSchema" xmlns:p="http://schemas.microsoft.com/office/2006/metadata/properties" xmlns:ns3="01be4277-2979-4a68-876d-b92b25fceece" xmlns:ns4="7fe22f80-b9f7-4be2-84db-cc5ee298206c" targetNamespace="http://schemas.microsoft.com/office/2006/metadata/properties" ma:root="true" ma:fieldsID="a4bf8c7e0a094e09db3d9ea01fe3baf9" ns3:_="" ns4:_="">
    <xsd:import namespace="01be4277-2979-4a68-876d-b92b25fceece"/>
    <xsd:import namespace="7fe22f80-b9f7-4be2-84db-cc5ee298206c"/>
    <xsd:element name="properties">
      <xsd:complexType>
        <xsd:sequence>
          <xsd:element name="documentManagement">
            <xsd:complexType>
              <xsd:all>
                <xsd:element ref="ns3:C3TopicNote" minOccurs="0"/>
                <xsd:element ref="ns4:TaxKeywordTaxHTField" minOccurs="0"/>
                <xsd:element ref="ns4:TaxCatchAll" minOccurs="0"/>
                <xsd:element ref="ns4:TaxCatchAllLabel" minOccurs="0"/>
                <xsd:element ref="ns4:k905a766b490441bafe7bf36f0f5fd07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e4277-2979-4a68-876d-b92b25fceece" elementFormDefault="qualified">
    <xsd:import namespace="http://schemas.microsoft.com/office/2006/documentManagement/types"/>
    <xsd:import namespace="http://schemas.microsoft.com/office/infopath/2007/PartnerControls"/>
    <xsd:element name="C3TopicNote" ma:index="9" nillable="true" ma:taxonomy="true" ma:internalName="C3TopicNote" ma:taxonomyFieldName="C3Topic" ma:displayName="Topic" ma:readOnly="false" ma:default="" ma:fieldId="{6a3fe89f-a6dd-4490-a9c1-3ef38d67b8c7}" ma:sspId="3bfd400a-bb0f-42a8-a885-98b592a0f767" ma:termSetId="caea11ae-e762-4d12-9b8c-b4766b11228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22f80-b9f7-4be2-84db-cc5ee298206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3bfd400a-bb0f-42a8-a885-98b592a0f7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dd3bc6a7-4c24-4c31-826f-f589be19e54d}" ma:internalName="TaxCatchAll" ma:showField="CatchAllData" ma:web="7fe22f80-b9f7-4be2-84db-cc5ee29820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dd3bc6a7-4c24-4c31-826f-f589be19e54d}" ma:internalName="TaxCatchAllLabel" ma:readOnly="true" ma:showField="CatchAllDataLabel" ma:web="7fe22f80-b9f7-4be2-84db-cc5ee29820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905a766b490441bafe7bf36f0f5fd07" ma:index="14" nillable="true" ma:taxonomy="true" ma:internalName="k905a766b490441bafe7bf36f0f5fd07" ma:taxonomyFieldName="MPISecurityClassification" ma:displayName="Security Classification" ma:default="1;#None|cf402fa0-b6a8-49a7-a22e-a95b6152c608" ma:fieldId="{4905a766-b490-441b-afe7-bf36f0f5fd07}" ma:sspId="3bfd400a-bb0f-42a8-a885-98b592a0f767" ma:termSetId="0585e480-f249-45e9-9d9a-827200d7ed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5D17AE88315488263068B3E9AB109" ma:contentTypeVersion="16" ma:contentTypeDescription="Create a new document." ma:contentTypeScope="" ma:versionID="06b3f2ebfe4484b169139b548e96c6d2">
  <xsd:schema xmlns:xsd="http://www.w3.org/2001/XMLSchema" xmlns:xs="http://www.w3.org/2001/XMLSchema" xmlns:p="http://schemas.microsoft.com/office/2006/metadata/properties" xmlns:ns2="4a70a801-bda1-428f-be30-326d06c2228d" xmlns:ns3="0cd43d87-f34c-4c71-8b3f-b7920c409735" targetNamespace="http://schemas.microsoft.com/office/2006/metadata/properties" ma:root="true" ma:fieldsID="4d9872a50747d845cd776b9793eac44f" ns2:_="" ns3:_="">
    <xsd:import namespace="4a70a801-bda1-428f-be30-326d06c2228d"/>
    <xsd:import namespace="0cd43d87-f34c-4c71-8b3f-b7920c409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0a801-bda1-428f-be30-326d06c22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651f97-e0f7-4bf0-a41e-1dfb35f373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43d87-f34c-4c71-8b3f-b7920c409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caafce-e5cb-464d-9111-26ba9bdeef8d}" ma:internalName="TaxCatchAll" ma:showField="CatchAllData" ma:web="0cd43d87-f34c-4c71-8b3f-b7920c409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43d87-f34c-4c71-8b3f-b7920c409735" xsi:nil="true"/>
    <lcf76f155ced4ddcb4097134ff3c332f xmlns="4a70a801-bda1-428f-be30-326d06c222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804539-4644-476A-97ED-EC04FE066B86}"/>
</file>

<file path=customXml/itemProps2.xml><?xml version="1.0" encoding="utf-8"?>
<ds:datastoreItem xmlns:ds="http://schemas.openxmlformats.org/officeDocument/2006/customXml" ds:itemID="{C4111AB2-2DF3-4642-8176-D9A92435AC68}"/>
</file>

<file path=customXml/itemProps3.xml><?xml version="1.0" encoding="utf-8"?>
<ds:datastoreItem xmlns:ds="http://schemas.openxmlformats.org/officeDocument/2006/customXml" ds:itemID="{7CC731FB-8457-4AEE-AA24-A5777EBE84D7}"/>
</file>

<file path=customXml/itemProps4.xml><?xml version="1.0" encoding="utf-8"?>
<ds:datastoreItem xmlns:ds="http://schemas.openxmlformats.org/officeDocument/2006/customXml" ds:itemID="{261D7445-0A51-4377-89CA-33E9029A7BE3}"/>
</file>

<file path=docProps/app.xml><?xml version="1.0" encoding="utf-8"?>
<Properties xmlns="http://schemas.openxmlformats.org/officeDocument/2006/extended-properties" xmlns:vt="http://schemas.openxmlformats.org/officeDocument/2006/docPropsVTypes">
  <Template>DTR Sea Freight</Template>
  <TotalTime>0</TotalTime>
  <Words>510</Words>
  <Application>Microsoft Office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DTR Sea Freight Project</vt:lpstr>
      <vt:lpstr>Introduction</vt:lpstr>
      <vt:lpstr>Agenda </vt:lpstr>
      <vt:lpstr>Background</vt:lpstr>
      <vt:lpstr>What is DTR Sea?</vt:lpstr>
      <vt:lpstr>Current State</vt:lpstr>
      <vt:lpstr>What are the benefits of DTR?</vt:lpstr>
      <vt:lpstr>What are the benefits of DTR?</vt:lpstr>
      <vt:lpstr>PowerPoint Presentation</vt:lpstr>
      <vt:lpstr>How do we keep in touch?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2022-09-21T02:55:09Z</dcterms:created>
  <dcterms:modified xsi:type="dcterms:W3CDTF">2022-09-21T02:57:19Z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0x0101006435D17AE88315488263068B3E9AB109</vt:lpwstr>
  </property>
  <property fmtid="{D5CDD505-2E9C-101B-9397-08002B2CF9AE}" pid="4" name="MPISecurityClassification">
    <vt:lpwstr>1;#None|cf402fa0-b6a8-49a7-a22e-a95b6152c608</vt:lpwstr>
  </property>
  <property fmtid="{D5CDD505-2E9C-101B-9397-08002B2CF9AE}" pid="5" name="C3Topic">
    <vt:lpwstr/>
  </property>
  <property fmtid="{D5CDD505-2E9C-101B-9397-08002B2CF9AE}" pid="6" name="_dlc_DocIdItemGuid">
    <vt:lpwstr>63f4f573-eef9-4409-877b-893e65271fe8</vt:lpwstr>
  </property>
</Properties>
</file>