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notesSlides/notesSlide2.xml" ContentType="application/vnd.openxmlformats-officedocument.presentationml.notesSlide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58" r:id="rId4"/>
    <p:sldId id="263" r:id="rId5"/>
    <p:sldId id="26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24B4B-B848-4071-9D7F-2DE7F05DD7A0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09564-4C53-405B-B61F-8CC723027F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94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3F9BB-78DD-4456-B631-D43A39415B5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440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3F9BB-78DD-4456-B631-D43A39415B5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14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1E64-D58D-1EA6-A866-FEA4B2484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9A104-C502-7FBA-25D3-0E2B5D6F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05678-9CD4-6706-FB93-AB36ACB2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15C26-20C6-6BFB-A25D-4900508A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4829C-33AE-6025-535F-D1D07310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32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CB11-BCBD-CBB0-8DE7-F28D0A6C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1A84F-715F-D15A-E891-54D52A634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99C40-8461-186F-FF73-A6CE6041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EAC6D-5F60-7D70-EDBB-E29D946A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58C18-4B39-040D-38DE-BB2DFE93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8CE07-D30C-51E4-C124-9A117DA90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D069A-62FF-620E-52B9-637C53647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C51B-B005-8A00-8FED-ABE9A79D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0B239-3517-F351-C2D2-6D05230D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B9FB8-7EAA-4555-30EB-CEFDCC8B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9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E015-C18B-545C-37F2-568D750A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173EA-8B22-CB76-911D-9202FA27F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DD2B9-1A0B-53C8-7E44-515CEB37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EF2C-935F-CFED-840E-CD5BE165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96BE4-E617-C39E-3F53-BEB8A5FE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55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5BA6-9426-2A96-823B-0D203BE2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15E0-A77E-2C9C-1B6C-98686F04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6ABF2-6EBC-0605-CB70-96AD5A79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30AAE-DAF5-45AC-23E2-4F8547B2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6282-FE1F-84AC-55C2-93B129EB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99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E935-FD4D-5FE2-11C8-C098297D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831D3-F965-DAB1-9409-65E472E94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5EFEC-301A-FBE7-B687-BA137B7E9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49681-07C7-ABBF-19B5-B5F4275B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D2D45-9DFD-8460-AC15-8CB2781D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AC025-064D-ED1E-9AA3-C3A41C48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70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4BB5-BC82-0C42-A885-58865D25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E4EDD-06AE-B0A4-E7AA-C7243A424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B711D-EE6B-9638-7251-260598E43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A3CCA-52E3-9957-1490-BC57D5616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3F000-FE89-F05F-6632-9B1F83256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6A1A4-7428-F699-C58A-5CC082A4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A7EA5-C632-6F11-7B1C-324EC3DC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040F0-4C15-7A56-A078-44EBA118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4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382D-B75B-056F-5E09-476CEA76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B3407-D1BE-6B0F-E464-AA29FD7B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286DE-78BF-EE4B-31B1-A47436CD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05D71-83D9-5580-74DC-DCF56827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45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727AF-03A8-918F-6273-3E1D2705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8261-962B-52FB-F48B-49112DDF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7560-6019-0180-4508-04F2B16A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64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07CC-5E12-C750-07D5-A0FAF1A6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98178-5838-C785-CFAA-17350D817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C1F8B-270C-E04D-5225-8BCB31536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65773-74FF-35B6-0DEF-026FE252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B8381-D8F9-F874-20E7-2662D393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F5C5-51EA-05FC-CCEF-E9FF33F1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97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86AB-FC4D-8435-1C74-039D7610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20B62-C58F-B7CF-2119-F756D4F5C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05ABC-C998-44BE-18DB-E610703CC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13026-A46C-102F-7787-D56E1FEE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39D01-2C5F-DE72-580C-D6850FF9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D10BD-7657-452A-669A-5BF1BD25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32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19B2A-150D-958A-DC57-D13C7057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FAA1F-BA32-ABC6-CE99-0C76C8A50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256DE-7B4D-7826-5B4C-D7F7113B9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D23A-0C35-4730-9F46-5948120A9F36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683BF-E7B4-445E-6561-529F254B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EF804-0A82-99CD-8A85-7EBE49DF2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1C42-E1CC-4B60-B268-4DEC6639B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77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hyperlink" Target="mailto:DTR@MPI.GOVT.N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74" y="1702675"/>
            <a:ext cx="12192000" cy="3409950"/>
            <a:chOff x="0" y="2587614"/>
            <a:chExt cx="18288000" cy="5114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87614"/>
              <a:ext cx="18287999" cy="51149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5590" y="2763646"/>
              <a:ext cx="4895849" cy="47624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25205" y="5112625"/>
            <a:ext cx="11541760" cy="35742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267" dirty="0">
                <a:latin typeface="Lucida Sans"/>
                <a:cs typeface="Lucida Sans"/>
              </a:rPr>
              <a:t>For</a:t>
            </a:r>
            <a:r>
              <a:rPr sz="2267" spc="-120" dirty="0">
                <a:latin typeface="Lucida Sans"/>
                <a:cs typeface="Lucida Sans"/>
              </a:rPr>
              <a:t> </a:t>
            </a:r>
            <a:r>
              <a:rPr sz="2267" dirty="0">
                <a:latin typeface="Lucida Sans"/>
                <a:cs typeface="Lucida Sans"/>
              </a:rPr>
              <a:t>a</a:t>
            </a:r>
            <a:r>
              <a:rPr sz="2267" spc="-120" dirty="0">
                <a:latin typeface="Lucida Sans"/>
                <a:cs typeface="Lucida Sans"/>
              </a:rPr>
              <a:t> </a:t>
            </a:r>
            <a:r>
              <a:rPr sz="2267" spc="-27" dirty="0">
                <a:latin typeface="Lucida Sans"/>
                <a:cs typeface="Lucida Sans"/>
              </a:rPr>
              <a:t>strong</a:t>
            </a:r>
            <a:r>
              <a:rPr sz="2267" spc="-120" dirty="0">
                <a:latin typeface="Lucida Sans"/>
                <a:cs typeface="Lucida Sans"/>
              </a:rPr>
              <a:t> </a:t>
            </a:r>
            <a:r>
              <a:rPr sz="2267" dirty="0">
                <a:latin typeface="Lucida Sans"/>
                <a:cs typeface="Lucida Sans"/>
              </a:rPr>
              <a:t>innovative</a:t>
            </a:r>
            <a:r>
              <a:rPr sz="2267" spc="-120" dirty="0">
                <a:latin typeface="Lucida Sans"/>
                <a:cs typeface="Lucida Sans"/>
              </a:rPr>
              <a:t> </a:t>
            </a:r>
            <a:r>
              <a:rPr sz="2267" dirty="0">
                <a:latin typeface="Lucida Sans"/>
                <a:cs typeface="Lucida Sans"/>
              </a:rPr>
              <a:t>and</a:t>
            </a:r>
            <a:r>
              <a:rPr sz="2267" spc="-120" dirty="0">
                <a:latin typeface="Lucida Sans"/>
                <a:cs typeface="Lucida Sans"/>
              </a:rPr>
              <a:t> </a:t>
            </a:r>
            <a:r>
              <a:rPr sz="2267" dirty="0">
                <a:latin typeface="Lucida Sans"/>
                <a:cs typeface="Lucida Sans"/>
              </a:rPr>
              <a:t>resilient</a:t>
            </a:r>
            <a:r>
              <a:rPr sz="2267" spc="-120" dirty="0">
                <a:latin typeface="Lucida Sans"/>
                <a:cs typeface="Lucida Sans"/>
              </a:rPr>
              <a:t> </a:t>
            </a:r>
            <a:r>
              <a:rPr sz="2267" spc="-27" dirty="0">
                <a:latin typeface="Lucida Sans"/>
                <a:cs typeface="Lucida Sans"/>
              </a:rPr>
              <a:t>NZ</a:t>
            </a:r>
            <a:r>
              <a:rPr sz="2267" spc="-120" dirty="0">
                <a:latin typeface="Lucida Sans"/>
                <a:cs typeface="Lucida Sans"/>
              </a:rPr>
              <a:t> </a:t>
            </a:r>
            <a:r>
              <a:rPr sz="2267" spc="-23" dirty="0">
                <a:latin typeface="Lucida Sans"/>
                <a:cs typeface="Lucida Sans"/>
              </a:rPr>
              <a:t>logistics</a:t>
            </a:r>
            <a:r>
              <a:rPr sz="2267" spc="-120" dirty="0">
                <a:latin typeface="Lucida Sans"/>
                <a:cs typeface="Lucida Sans"/>
              </a:rPr>
              <a:t> </a:t>
            </a:r>
            <a:r>
              <a:rPr sz="2267" dirty="0">
                <a:latin typeface="Lucida Sans"/>
                <a:cs typeface="Lucida Sans"/>
              </a:rPr>
              <a:t>industry</a:t>
            </a:r>
            <a:r>
              <a:rPr sz="2267" spc="-120" dirty="0">
                <a:latin typeface="Lucida Sans"/>
                <a:cs typeface="Lucida Sans"/>
              </a:rPr>
              <a:t> </a:t>
            </a:r>
            <a:r>
              <a:rPr sz="2267" spc="30" dirty="0">
                <a:latin typeface="Lucida Sans"/>
                <a:cs typeface="Lucida Sans"/>
              </a:rPr>
              <a:t>respected</a:t>
            </a:r>
            <a:r>
              <a:rPr sz="2267" spc="-117" dirty="0">
                <a:latin typeface="Lucida Sans"/>
                <a:cs typeface="Lucida Sans"/>
              </a:rPr>
              <a:t> </a:t>
            </a:r>
            <a:r>
              <a:rPr sz="2267" dirty="0">
                <a:latin typeface="Lucida Sans"/>
                <a:cs typeface="Lucida Sans"/>
              </a:rPr>
              <a:t>the</a:t>
            </a:r>
            <a:r>
              <a:rPr sz="2267" spc="-120" dirty="0">
                <a:latin typeface="Lucida Sans"/>
                <a:cs typeface="Lucida Sans"/>
              </a:rPr>
              <a:t> </a:t>
            </a:r>
            <a:r>
              <a:rPr sz="2267" dirty="0">
                <a:latin typeface="Lucida Sans"/>
                <a:cs typeface="Lucida Sans"/>
              </a:rPr>
              <a:t>world</a:t>
            </a:r>
            <a:r>
              <a:rPr sz="2267" spc="-120" dirty="0">
                <a:latin typeface="Lucida Sans"/>
                <a:cs typeface="Lucida Sans"/>
              </a:rPr>
              <a:t> </a:t>
            </a:r>
            <a:r>
              <a:rPr sz="2267" spc="-13" dirty="0">
                <a:latin typeface="Lucida Sans"/>
                <a:cs typeface="Lucida Sans"/>
              </a:rPr>
              <a:t>over</a:t>
            </a:r>
            <a:r>
              <a:rPr sz="2267" spc="-13" dirty="0">
                <a:solidFill>
                  <a:srgbClr val="5D7099"/>
                </a:solidFill>
                <a:latin typeface="Lucida Sans"/>
                <a:cs typeface="Lucida Sans"/>
              </a:rPr>
              <a:t>.</a:t>
            </a:r>
            <a:endParaRPr sz="2267">
              <a:latin typeface="Lucida Sans"/>
              <a:cs typeface="Lucida San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EA64-CA16-D01A-85C7-352D6CA0FA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  <a:endParaRPr lang="en-A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FBEC59-DEF3-4888-E950-E97FBE1DE22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FC836-63BA-B59C-FA18-2B752C68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01700"/>
            <a:ext cx="10013227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8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EAF35B-2052-64DD-0ABA-69CADFFC072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6E78E-4AC6-28AC-81B2-94622E81F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03300"/>
            <a:ext cx="9176745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F30D10-7D73-178B-DAB3-3F1412C8104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97CBE-79CB-A55F-4ABC-F19B71C5C33D}"/>
              </a:ext>
            </a:extLst>
          </p:cNvPr>
          <p:cNvSpPr txBox="1"/>
          <p:nvPr/>
        </p:nvSpPr>
        <p:spPr>
          <a:xfrm>
            <a:off x="2794000" y="279401"/>
            <a:ext cx="48768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ICR/CRE Accepted, Check Consignments for Status] Response for </a:t>
            </a:r>
            <a:r>
              <a:rPr lang="en-AU" sz="1200" dirty="0" err="1"/>
              <a:t>SeaCargo</a:t>
            </a:r>
            <a:r>
              <a:rPr lang="en-AU" sz="1200" dirty="0"/>
              <a:t> ICR/CRE: X00006820</a:t>
            </a:r>
          </a:p>
          <a:p>
            <a:endParaRPr lang="en-AU" sz="1200" dirty="0"/>
          </a:p>
          <a:p>
            <a:r>
              <a:rPr lang="en-AU" sz="1200" dirty="0"/>
              <a:t>Clearance / Acceptance Instructions</a:t>
            </a:r>
          </a:p>
          <a:p>
            <a:r>
              <a:rPr lang="en-AU" sz="1200" dirty="0"/>
              <a:t>---------------------------------------------------------------------</a:t>
            </a:r>
          </a:p>
          <a:p>
            <a:r>
              <a:rPr lang="en-AU" sz="1200" dirty="0" err="1"/>
              <a:t>SeaCargo</a:t>
            </a:r>
            <a:r>
              <a:rPr lang="en-AU" sz="1200" dirty="0"/>
              <a:t> ICR/CRE : X00006820</a:t>
            </a:r>
          </a:p>
          <a:p>
            <a:r>
              <a:rPr lang="en-AU" sz="1200" dirty="0"/>
              <a:t>Entry Number     : 23876290</a:t>
            </a:r>
          </a:p>
          <a:p>
            <a:r>
              <a:rPr lang="en-AU" sz="1200" dirty="0"/>
              <a:t>Master Bill      : OCEANBILL ENTER HERE</a:t>
            </a:r>
          </a:p>
          <a:p>
            <a:r>
              <a:rPr lang="en-AU" sz="1200" dirty="0"/>
              <a:t>Message No       : 257520</a:t>
            </a:r>
          </a:p>
          <a:p>
            <a:endParaRPr lang="en-AU" sz="1200" dirty="0"/>
          </a:p>
          <a:p>
            <a:r>
              <a:rPr lang="en-AU" sz="1200" dirty="0">
                <a:highlight>
                  <a:srgbClr val="00FF00"/>
                </a:highlight>
              </a:rPr>
              <a:t>Message Status   : (B07) MPI Biosecurity Cargo Report Notification - consignment status as specified</a:t>
            </a:r>
          </a:p>
          <a:p>
            <a:endParaRPr lang="en-AU" sz="1200" dirty="0"/>
          </a:p>
          <a:p>
            <a:r>
              <a:rPr lang="en-AU" sz="1200" dirty="0"/>
              <a:t>Summary          : 0 out of 3 Jobs have been Written Off.</a:t>
            </a:r>
          </a:p>
          <a:p>
            <a:endParaRPr lang="en-AU" sz="1200" dirty="0"/>
          </a:p>
          <a:p>
            <a:r>
              <a:rPr lang="en-AU" sz="1200" dirty="0"/>
              <a:t>Customs Instructions</a:t>
            </a:r>
          </a:p>
          <a:p>
            <a:r>
              <a:rPr lang="en-AU" sz="1200" dirty="0"/>
              <a:t>---------------------------------------------------------------------</a:t>
            </a:r>
          </a:p>
          <a:p>
            <a:r>
              <a:rPr lang="en-AU" sz="1200" dirty="0">
                <a:highlight>
                  <a:srgbClr val="00FF00"/>
                </a:highlight>
              </a:rPr>
              <a:t>MB OCEANBILL ENTER HERE - MOVEMENT APPROVED. All movements approved under a DTR for uncleared goods must be moved by way of an enclosed, secure, leak-proof conveyance, being either within an enclosed vehicle, or within an enclosed container.</a:t>
            </a:r>
          </a:p>
          <a:p>
            <a:endParaRPr lang="en-AU" sz="1200" dirty="0"/>
          </a:p>
          <a:p>
            <a:r>
              <a:rPr lang="en-AU" sz="1200" dirty="0"/>
              <a:t>Job Responses</a:t>
            </a:r>
          </a:p>
          <a:p>
            <a:r>
              <a:rPr lang="en-AU" sz="1200" dirty="0"/>
              <a:t>---------------------------------------------------------------------</a:t>
            </a:r>
          </a:p>
          <a:p>
            <a:r>
              <a:rPr lang="en-AU" sz="1200" dirty="0"/>
              <a:t>Job Number: X00006820-1   House Bill: DTR01</a:t>
            </a:r>
          </a:p>
          <a:p>
            <a:r>
              <a:rPr lang="en-AU" sz="1200" dirty="0"/>
              <a:t>&lt;&lt;&lt; Response Status: IDR-Import Declaration Required &gt;&gt;&gt;</a:t>
            </a:r>
          </a:p>
          <a:p>
            <a:endParaRPr lang="en-AU" sz="1200" dirty="0"/>
          </a:p>
          <a:p>
            <a:r>
              <a:rPr lang="en-AU" sz="1200" dirty="0"/>
              <a:t>Job Number: X00006820-2   House Bill: DTR02</a:t>
            </a:r>
          </a:p>
          <a:p>
            <a:r>
              <a:rPr lang="en-AU" sz="1200" dirty="0"/>
              <a:t>&lt;&lt;&lt; Response Status: IDR-Import Declaration Required &gt;&gt;&gt;</a:t>
            </a:r>
          </a:p>
          <a:p>
            <a:endParaRPr lang="en-AU" sz="1200" dirty="0"/>
          </a:p>
          <a:p>
            <a:r>
              <a:rPr lang="en-AU" sz="1200" dirty="0"/>
              <a:t>Job Number: X00006820-3   House Bill: DTR03</a:t>
            </a:r>
          </a:p>
          <a:p>
            <a:r>
              <a:rPr lang="en-AU" sz="1200" dirty="0"/>
              <a:t>&lt;&lt;&lt; Response Status: IDR-Import Declaration Required &gt;&gt;&gt;</a:t>
            </a:r>
          </a:p>
        </p:txBody>
      </p:sp>
    </p:spTree>
    <p:extLst>
      <p:ext uri="{BB962C8B-B14F-4D97-AF65-F5344CB8AC3E}">
        <p14:creationId xmlns:p14="http://schemas.microsoft.com/office/powerpoint/2010/main" val="375304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80BA5B-F5B4-EF9F-7E00-FC83819265A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4FE91-8786-A346-36F0-FC5BECFA459D}"/>
              </a:ext>
            </a:extLst>
          </p:cNvPr>
          <p:cNvSpPr txBox="1"/>
          <p:nvPr/>
        </p:nvSpPr>
        <p:spPr>
          <a:xfrm>
            <a:off x="2489200" y="635000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[ICR/CRE Accepted, Check Consignments for Status] Response for </a:t>
            </a:r>
            <a:r>
              <a:rPr lang="en-AU" sz="1200" dirty="0" err="1"/>
              <a:t>SeaCargo</a:t>
            </a:r>
            <a:r>
              <a:rPr lang="en-AU" sz="1200" dirty="0"/>
              <a:t> ICR/CRE: X00006820</a:t>
            </a:r>
          </a:p>
          <a:p>
            <a:endParaRPr lang="en-AU" sz="1200" dirty="0"/>
          </a:p>
          <a:p>
            <a:r>
              <a:rPr lang="en-AU" sz="1200" dirty="0"/>
              <a:t>Clearance / Acceptance Instructions</a:t>
            </a:r>
          </a:p>
          <a:p>
            <a:r>
              <a:rPr lang="en-AU" sz="1200" dirty="0"/>
              <a:t>---------------------------------------------------------------------</a:t>
            </a:r>
          </a:p>
          <a:p>
            <a:r>
              <a:rPr lang="en-AU" sz="1200" dirty="0" err="1"/>
              <a:t>SeaCargo</a:t>
            </a:r>
            <a:r>
              <a:rPr lang="en-AU" sz="1200" dirty="0"/>
              <a:t> ICR/CRE : X00006820</a:t>
            </a:r>
          </a:p>
          <a:p>
            <a:r>
              <a:rPr lang="en-AU" sz="1200" dirty="0"/>
              <a:t>Entry Number     : 23876290</a:t>
            </a:r>
          </a:p>
          <a:p>
            <a:r>
              <a:rPr lang="en-AU" sz="1200" dirty="0"/>
              <a:t>Master Bill      : OCEANBILL ENTER HERE</a:t>
            </a:r>
          </a:p>
          <a:p>
            <a:r>
              <a:rPr lang="en-AU" sz="1200" dirty="0"/>
              <a:t>Message No       : 257524</a:t>
            </a:r>
          </a:p>
          <a:p>
            <a:endParaRPr lang="en-AU" sz="1200" dirty="0"/>
          </a:p>
          <a:p>
            <a:r>
              <a:rPr lang="en-AU" sz="1200" dirty="0">
                <a:highlight>
                  <a:srgbClr val="FFFF00"/>
                </a:highlight>
              </a:rPr>
              <a:t>Message Status   : (C06) Customs Cargo Report Notification - consignment status as specified</a:t>
            </a:r>
          </a:p>
          <a:p>
            <a:endParaRPr lang="en-AU" sz="1200" dirty="0"/>
          </a:p>
          <a:p>
            <a:r>
              <a:rPr lang="en-AU" sz="1200" dirty="0"/>
              <a:t>Summary          : 0 out of 3 Jobs have been Written Off.</a:t>
            </a:r>
          </a:p>
          <a:p>
            <a:endParaRPr lang="en-AU" sz="1200" dirty="0"/>
          </a:p>
          <a:p>
            <a:r>
              <a:rPr lang="en-AU" sz="1200" dirty="0"/>
              <a:t>Customs Instructions</a:t>
            </a:r>
          </a:p>
          <a:p>
            <a:r>
              <a:rPr lang="en-AU" sz="1200" dirty="0"/>
              <a:t>---------------------------------------------------------------------</a:t>
            </a:r>
          </a:p>
          <a:p>
            <a:r>
              <a:rPr lang="en-AU" sz="1200" dirty="0">
                <a:highlight>
                  <a:srgbClr val="FFFF00"/>
                </a:highlight>
              </a:rPr>
              <a:t>MB OCEANBILL ENTER HERE - MOVEMENT APPROVED</a:t>
            </a:r>
          </a:p>
          <a:p>
            <a:endParaRPr lang="en-AU" sz="1200" dirty="0"/>
          </a:p>
          <a:p>
            <a:r>
              <a:rPr lang="en-AU" sz="1200" dirty="0"/>
              <a:t>Job Responses</a:t>
            </a:r>
          </a:p>
          <a:p>
            <a:r>
              <a:rPr lang="en-AU" sz="1200" dirty="0"/>
              <a:t>---------------------------------------------------------------------</a:t>
            </a:r>
          </a:p>
          <a:p>
            <a:r>
              <a:rPr lang="en-AU" sz="1200" dirty="0"/>
              <a:t>Job Number: X00006820-1   House Bill: DTR01</a:t>
            </a:r>
          </a:p>
          <a:p>
            <a:r>
              <a:rPr lang="en-AU" sz="1200" dirty="0"/>
              <a:t>&lt;&lt;&lt; Response Status: IDR-Import Declaration Required &gt;&gt;&gt;</a:t>
            </a:r>
          </a:p>
          <a:p>
            <a:endParaRPr lang="en-AU" sz="1200" dirty="0"/>
          </a:p>
          <a:p>
            <a:r>
              <a:rPr lang="en-AU" sz="1200" dirty="0"/>
              <a:t>Job Number: X00006820-2   House Bill: DTR02</a:t>
            </a:r>
          </a:p>
          <a:p>
            <a:r>
              <a:rPr lang="en-AU" sz="1200" dirty="0"/>
              <a:t>&lt;&lt;&lt; Response Status: IDR-Import Declaration Required &gt;&gt;&gt;</a:t>
            </a:r>
          </a:p>
          <a:p>
            <a:endParaRPr lang="en-AU" sz="1200" dirty="0"/>
          </a:p>
          <a:p>
            <a:r>
              <a:rPr lang="en-AU" sz="1200" dirty="0"/>
              <a:t>Job Number: X00006820-3   House Bill: DTR03</a:t>
            </a:r>
          </a:p>
          <a:p>
            <a:r>
              <a:rPr lang="en-AU" sz="1200" dirty="0"/>
              <a:t>&lt;&lt;&lt; Response Status: IDR-Import Declaration Required &gt;&gt;&gt;</a:t>
            </a:r>
          </a:p>
        </p:txBody>
      </p:sp>
    </p:spTree>
    <p:extLst>
      <p:ext uri="{BB962C8B-B14F-4D97-AF65-F5344CB8AC3E}">
        <p14:creationId xmlns:p14="http://schemas.microsoft.com/office/powerpoint/2010/main" val="270212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26422" y="5631027"/>
            <a:ext cx="774699" cy="75564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54E51-805F-FD24-E8B9-553009AE153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41350-BA90-5D53-1D4F-1925FAC01504}"/>
              </a:ext>
            </a:extLst>
          </p:cNvPr>
          <p:cNvSpPr txBox="1"/>
          <p:nvPr/>
        </p:nvSpPr>
        <p:spPr>
          <a:xfrm>
            <a:off x="288834" y="685801"/>
            <a:ext cx="10396321" cy="682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Don’t delay – start today ! </a:t>
            </a:r>
          </a:p>
          <a:p>
            <a:endParaRPr lang="en-AU" sz="3600" b="1" dirty="0">
              <a:latin typeface="+mj-lt"/>
            </a:endParaRPr>
          </a:p>
          <a:p>
            <a:r>
              <a:rPr lang="en-AU" sz="2667" b="1" dirty="0">
                <a:latin typeface="+mj-lt"/>
              </a:rPr>
              <a:t>	Check your system is set up (most current version) </a:t>
            </a:r>
          </a:p>
          <a:p>
            <a:r>
              <a:rPr lang="en-AU" sz="2667" b="1" dirty="0">
                <a:latin typeface="+mj-lt"/>
              </a:rPr>
              <a:t>	Check your CCA &amp; ATF codes are correct in your system</a:t>
            </a:r>
          </a:p>
          <a:p>
            <a:r>
              <a:rPr lang="en-AU" sz="2667" b="1" dirty="0">
                <a:latin typeface="+mj-lt"/>
              </a:rPr>
              <a:t>	</a:t>
            </a:r>
          </a:p>
          <a:p>
            <a:endParaRPr lang="en-AU" sz="2667" b="1" dirty="0">
              <a:latin typeface="+mj-lt"/>
            </a:endParaRPr>
          </a:p>
          <a:p>
            <a:r>
              <a:rPr lang="en-AU" sz="2667" b="1" dirty="0">
                <a:latin typeface="+mj-lt"/>
              </a:rPr>
              <a:t>	If you are an unpacking depot – check  your staff understand how to </a:t>
            </a:r>
          </a:p>
          <a:p>
            <a:r>
              <a:rPr lang="en-AU" sz="2667" b="1" dirty="0">
                <a:latin typeface="+mj-lt"/>
              </a:rPr>
              <a:t>							read the DTR responses </a:t>
            </a:r>
          </a:p>
          <a:p>
            <a:endParaRPr lang="en-AU" sz="2667" b="1" dirty="0">
              <a:latin typeface="+mj-lt"/>
            </a:endParaRPr>
          </a:p>
          <a:p>
            <a:r>
              <a:rPr lang="en-AU" sz="2667" b="1" dirty="0">
                <a:latin typeface="+mj-lt"/>
              </a:rPr>
              <a:t>							EMAIL  </a:t>
            </a:r>
            <a:r>
              <a:rPr lang="en-AU" sz="2667" b="1" dirty="0">
                <a:latin typeface="+mj-lt"/>
                <a:hlinkClick r:id="rId4"/>
              </a:rPr>
              <a:t>DTR@MPI.GOVT.NZ</a:t>
            </a:r>
            <a:r>
              <a:rPr lang="en-AU" sz="2667" b="1" dirty="0">
                <a:latin typeface="+mj-lt"/>
              </a:rPr>
              <a:t>  </a:t>
            </a:r>
          </a:p>
          <a:p>
            <a:endParaRPr lang="en-AU" sz="3600" b="1" dirty="0">
              <a:latin typeface="+mj-lt"/>
            </a:endParaRPr>
          </a:p>
          <a:p>
            <a:endParaRPr lang="en-AU" sz="3600" b="1" dirty="0">
              <a:latin typeface="+mj-lt"/>
            </a:endParaRPr>
          </a:p>
          <a:p>
            <a:r>
              <a:rPr lang="en-AU" sz="1600" dirty="0">
                <a:latin typeface="+mj-lt"/>
              </a:rPr>
              <a:t>						 </a:t>
            </a: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 </a:t>
            </a:r>
          </a:p>
        </p:txBody>
      </p:sp>
      <p:pic>
        <p:nvPicPr>
          <p:cNvPr id="9" name="Picture 8" descr="One open lit box with other closed dark boxes">
            <a:extLst>
              <a:ext uri="{FF2B5EF4-FFF2-40B4-BE49-F238E27FC236}">
                <a16:creationId xmlns:a16="http://schemas.microsoft.com/office/drawing/2014/main" id="{647C59E6-5EE8-B2BC-9ABD-25E22BF46B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9752"/>
            <a:ext cx="3786777" cy="284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68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5C0F9-053A-5177-BCBB-0E1F533543D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78F848-F98C-D261-5F02-22A53301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27" y="5740009"/>
            <a:ext cx="396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79E7C3-E1CB-4DC9-98A1-55E3F760A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560" y="202809"/>
            <a:ext cx="6660837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5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6422" y="5631028"/>
            <a:ext cx="774699" cy="755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2D906-D0A4-EC5E-E03C-6E2DDD34017C}"/>
              </a:ext>
            </a:extLst>
          </p:cNvPr>
          <p:cNvSpPr txBox="1"/>
          <p:nvPr/>
        </p:nvSpPr>
        <p:spPr>
          <a:xfrm>
            <a:off x="288834" y="685800"/>
            <a:ext cx="103963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What is a Domestic Transhipment Request (DTR) ? </a:t>
            </a: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A Domestic Transhipment Request (DTR) is the electronic process for moving uncleared cargo from one approved facility to another approved facility.</a:t>
            </a: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pPr marL="228611" lvl="5" indent="-228611"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Currently working well for Airfreight movements  - collections of both consolidations &amp; airline direct cargo (not cleared)  from the Airlines back to a bond store.</a:t>
            </a: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5C0F9-053A-5177-BCBB-0E1F533543D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9" name="Picture 8" descr="Aerial view of container ship">
            <a:extLst>
              <a:ext uri="{FF2B5EF4-FFF2-40B4-BE49-F238E27FC236}">
                <a16:creationId xmlns:a16="http://schemas.microsoft.com/office/drawing/2014/main" id="{1E1AAF0D-645F-E656-AEF4-22087C93E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4718"/>
            <a:ext cx="3609705" cy="202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6422" y="5631028"/>
            <a:ext cx="774699" cy="755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2D906-D0A4-EC5E-E03C-6E2DDD34017C}"/>
              </a:ext>
            </a:extLst>
          </p:cNvPr>
          <p:cNvSpPr txBox="1"/>
          <p:nvPr/>
        </p:nvSpPr>
        <p:spPr>
          <a:xfrm>
            <a:off x="288834" y="685800"/>
            <a:ext cx="10396321" cy="9223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Phase 1 			FAK CARGO  (including </a:t>
            </a:r>
            <a:r>
              <a:rPr lang="en-AU" sz="3600" b="1" dirty="0" err="1">
                <a:latin typeface="+mj-lt"/>
              </a:rPr>
              <a:t>ecom</a:t>
            </a:r>
            <a:r>
              <a:rPr lang="en-AU" sz="3600" b="1" dirty="0">
                <a:latin typeface="+mj-lt"/>
              </a:rPr>
              <a:t> FCLs)</a:t>
            </a:r>
          </a:p>
          <a:p>
            <a:endParaRPr lang="en-AU" sz="3600" b="1" dirty="0">
              <a:latin typeface="+mj-lt"/>
            </a:endParaRPr>
          </a:p>
          <a:p>
            <a:r>
              <a:rPr lang="en-AU" sz="2667" b="1" dirty="0">
                <a:latin typeface="+mj-lt"/>
              </a:rPr>
              <a:t>Submitted electronically: </a:t>
            </a:r>
          </a:p>
          <a:p>
            <a:endParaRPr lang="en-AU" sz="2667" b="1" dirty="0">
              <a:latin typeface="+mj-lt"/>
            </a:endParaRPr>
          </a:p>
          <a:p>
            <a:r>
              <a:rPr lang="en-AU" sz="2667" b="1" dirty="0">
                <a:latin typeface="+mj-lt"/>
              </a:rPr>
              <a:t>		Software system	</a:t>
            </a:r>
            <a:r>
              <a:rPr lang="en-AU" sz="2133" dirty="0" err="1">
                <a:latin typeface="+mj-lt"/>
              </a:rPr>
              <a:t>eg</a:t>
            </a:r>
            <a:r>
              <a:rPr lang="en-AU" sz="2133" dirty="0">
                <a:latin typeface="+mj-lt"/>
              </a:rPr>
              <a:t>, Cargowise, Expedient, </a:t>
            </a:r>
            <a:r>
              <a:rPr lang="en-AU" sz="2133" dirty="0" err="1">
                <a:latin typeface="+mj-lt"/>
              </a:rPr>
              <a:t>Tradewindow</a:t>
            </a:r>
            <a:r>
              <a:rPr lang="en-AU" sz="2133" dirty="0">
                <a:latin typeface="+mj-lt"/>
              </a:rPr>
              <a:t> or inhouse</a:t>
            </a:r>
            <a:r>
              <a:rPr lang="en-AU" sz="2667" dirty="0">
                <a:latin typeface="+mj-lt"/>
              </a:rPr>
              <a:t>	</a:t>
            </a:r>
            <a:endParaRPr lang="en-AU" sz="2667" b="1" dirty="0">
              <a:latin typeface="+mj-lt"/>
            </a:endParaRPr>
          </a:p>
          <a:p>
            <a:r>
              <a:rPr lang="en-AU" sz="2667" b="1" dirty="0">
                <a:latin typeface="+mj-lt"/>
              </a:rPr>
              <a:t>		TSW online </a:t>
            </a:r>
          </a:p>
          <a:p>
            <a:endParaRPr lang="en-AU" sz="2667" b="1" dirty="0">
              <a:latin typeface="+mj-lt"/>
            </a:endParaRPr>
          </a:p>
          <a:p>
            <a:endParaRPr lang="en-AU" sz="2667" b="1" dirty="0">
              <a:latin typeface="+mj-lt"/>
            </a:endParaRPr>
          </a:p>
          <a:p>
            <a:r>
              <a:rPr lang="en-AU" sz="2667" b="1" dirty="0">
                <a:latin typeface="+mj-lt"/>
              </a:rPr>
              <a:t>		Please attach:		VALID QUARANTINE DECLARATION</a:t>
            </a:r>
          </a:p>
          <a:p>
            <a:r>
              <a:rPr lang="en-AU" sz="2667" b="1" dirty="0">
                <a:latin typeface="+mj-lt"/>
              </a:rPr>
              <a:t>							DETAILED MANIFEST OF CARGO</a:t>
            </a:r>
          </a:p>
          <a:p>
            <a:r>
              <a:rPr lang="en-AU" sz="2667" b="1" dirty="0">
                <a:latin typeface="+mj-lt"/>
              </a:rPr>
              <a:t>							BILL OF LADING		</a:t>
            </a:r>
          </a:p>
          <a:p>
            <a:r>
              <a:rPr lang="en-AU" sz="3600" b="1" dirty="0">
                <a:latin typeface="+mj-lt"/>
              </a:rPr>
              <a:t> </a:t>
            </a: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	</a:t>
            </a: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5C0F9-053A-5177-BCBB-0E1F533543D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9" name="Picture 8" descr="Cardboard boxes on conveyor belt">
            <a:extLst>
              <a:ext uri="{FF2B5EF4-FFF2-40B4-BE49-F238E27FC236}">
                <a16:creationId xmlns:a16="http://schemas.microsoft.com/office/drawing/2014/main" id="{C7BC275F-01D7-A28B-4557-74A5FE80B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" y="4675348"/>
            <a:ext cx="3302000" cy="220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17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26422" y="5631027"/>
            <a:ext cx="774699" cy="75564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54E51-805F-FD24-E8B9-553009AE153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41350-BA90-5D53-1D4F-1925FAC01504}"/>
              </a:ext>
            </a:extLst>
          </p:cNvPr>
          <p:cNvSpPr txBox="1"/>
          <p:nvPr/>
        </p:nvSpPr>
        <p:spPr>
          <a:xfrm>
            <a:off x="203200" y="656287"/>
            <a:ext cx="10396321" cy="448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Phase 2		LCL Cargo</a:t>
            </a:r>
          </a:p>
          <a:p>
            <a:endParaRPr lang="en-AU" sz="3600" b="1" dirty="0">
              <a:latin typeface="+mj-lt"/>
            </a:endParaRPr>
          </a:p>
          <a:p>
            <a:endParaRPr lang="en-AU" sz="1333" b="1" dirty="0">
              <a:latin typeface="+mj-lt"/>
            </a:endParaRPr>
          </a:p>
          <a:p>
            <a:r>
              <a:rPr lang="en-AU" sz="1333" b="1" dirty="0">
                <a:latin typeface="+mj-lt"/>
              </a:rPr>
              <a:t>		Same process as FAK cargo.</a:t>
            </a:r>
          </a:p>
          <a:p>
            <a:endParaRPr lang="en-AU" sz="1333" b="1" dirty="0">
              <a:latin typeface="+mj-lt"/>
            </a:endParaRPr>
          </a:p>
          <a:p>
            <a:r>
              <a:rPr lang="en-AU" sz="1333" b="1" dirty="0">
                <a:latin typeface="+mj-lt"/>
              </a:rPr>
              <a:t>		Submit a DTR &amp; gain electronic release from MPI &amp; NZ Customs   (No mandatory documents required – but helpful if selected for 		audit )  </a:t>
            </a:r>
          </a:p>
          <a:p>
            <a:endParaRPr lang="en-AU" sz="1333" b="1" dirty="0">
              <a:latin typeface="+mj-lt"/>
            </a:endParaRPr>
          </a:p>
          <a:p>
            <a:endParaRPr lang="en-AU" sz="1333" b="1" dirty="0">
              <a:latin typeface="+mj-lt"/>
            </a:endParaRPr>
          </a:p>
          <a:p>
            <a:r>
              <a:rPr lang="en-AU" sz="1333" b="1" dirty="0">
                <a:latin typeface="+mj-lt"/>
              </a:rPr>
              <a:t>		</a:t>
            </a:r>
          </a:p>
          <a:p>
            <a:r>
              <a:rPr lang="en-AU" sz="2667" b="1" dirty="0">
                <a:latin typeface="+mj-lt"/>
              </a:rPr>
              <a:t>	</a:t>
            </a:r>
            <a:r>
              <a:rPr lang="en-AU" sz="1600" dirty="0">
                <a:latin typeface="+mj-lt"/>
              </a:rPr>
              <a:t>					</a:t>
            </a:r>
          </a:p>
          <a:p>
            <a:r>
              <a:rPr lang="en-AU" sz="1600" dirty="0">
                <a:latin typeface="+mj-lt"/>
              </a:rPr>
              <a:t>						 </a:t>
            </a: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 </a:t>
            </a:r>
          </a:p>
        </p:txBody>
      </p:sp>
      <p:pic>
        <p:nvPicPr>
          <p:cNvPr id="9" name="Picture 8" descr="Boxes On Rack In Warehouse">
            <a:extLst>
              <a:ext uri="{FF2B5EF4-FFF2-40B4-BE49-F238E27FC236}">
                <a16:creationId xmlns:a16="http://schemas.microsoft.com/office/drawing/2014/main" id="{0DBDE594-60A7-C2D7-BC28-5DFAA39211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" y="3975463"/>
            <a:ext cx="4324861" cy="288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612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D11FB7-BDE7-663A-C36B-41216057514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6AF95-457F-6A19-DD7F-AF59E9D44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787400"/>
            <a:ext cx="9914522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9D5CCC-9FB7-24F3-C26A-C42F74FDD3A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157A0-DF9C-F701-2D19-5AA76F1D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939800"/>
            <a:ext cx="8747965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60BFA0-C69A-B72D-EDDE-DBE5D899AA0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CBC62-940F-836A-28E7-44F7EA54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3600"/>
            <a:ext cx="1013232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43241D-B807-B976-4D51-0BEDBAAF921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MANDATORY  3RD JULY  2023     - - -  DTR@MPI.GOVT.NZ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E73C8-096D-861B-BEAE-D65F84162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10427954" cy="52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4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784</Words>
  <Application>Microsoft Office PowerPoint</Application>
  <PresentationFormat>Widescreen</PresentationFormat>
  <Paragraphs>145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Walsh</dc:creator>
  <cp:lastModifiedBy>Emma Walsh</cp:lastModifiedBy>
  <cp:revision>1</cp:revision>
  <dcterms:created xsi:type="dcterms:W3CDTF">2023-06-22T01:48:08Z</dcterms:created>
  <dcterms:modified xsi:type="dcterms:W3CDTF">2023-06-22T01:49:56Z</dcterms:modified>
</cp:coreProperties>
</file>