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notesSlides/notesSlide1.xml" ContentType="application/vnd.openxmlformats-officedocument.presentationml.notesSlide+xml"/>
  <Override PartName="/ppt/slideLayouts/slideLayout4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ppt/tags/tag3.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ppt/tags/tag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1"/>
    <p:sldMasterId id="2147483892" r:id="rId2"/>
  </p:sldMasterIdLst>
  <p:notesMasterIdLst>
    <p:notesMasterId r:id="rId13"/>
  </p:notesMasterIdLst>
  <p:handoutMasterIdLst>
    <p:handoutMasterId r:id="rId14"/>
  </p:handoutMasterIdLst>
  <p:sldIdLst>
    <p:sldId id="277" r:id="rId3"/>
    <p:sldId id="295" r:id="rId4"/>
    <p:sldId id="260" r:id="rId5"/>
    <p:sldId id="318" r:id="rId6"/>
    <p:sldId id="314" r:id="rId7"/>
    <p:sldId id="315" r:id="rId8"/>
    <p:sldId id="316" r:id="rId9"/>
    <p:sldId id="317" r:id="rId10"/>
    <p:sldId id="278" r:id="rId11"/>
    <p:sldId id="312" r:id="rId12"/>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2E2E38"/>
    <a:srgbClr val="FFFFFF"/>
    <a:srgbClr val="747480"/>
    <a:srgbClr val="C4C4CD"/>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53B2D-58FA-4D64-A2EC-E70A2EAA5980}" v="1" dt="2022-09-20T05:16:31.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38" autoAdjust="0"/>
    <p:restoredTop sz="92186" autoAdjust="0"/>
  </p:normalViewPr>
  <p:slideViewPr>
    <p:cSldViewPr snapToGrid="0" snapToObjects="1" showGuides="1">
      <p:cViewPr varScale="1">
        <p:scale>
          <a:sx n="58" d="100"/>
          <a:sy n="58" d="100"/>
        </p:scale>
        <p:origin x="1128" y="52"/>
      </p:cViewPr>
      <p:guideLst/>
    </p:cSldViewPr>
  </p:slideViewPr>
  <p:outlineViewPr>
    <p:cViewPr>
      <p:scale>
        <a:sx n="33" d="100"/>
        <a:sy n="33" d="100"/>
      </p:scale>
      <p:origin x="0" y="-7090"/>
    </p:cViewPr>
  </p:outlineViewPr>
  <p:notesTextViewPr>
    <p:cViewPr>
      <p:scale>
        <a:sx n="75" d="100"/>
        <a:sy n="75"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21/09/2022</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21/09/2022</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24225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261081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248206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https://www.taxtechnical.ird.govt.nz/rulings/public/2022/br-pub-22-07</a:t>
            </a:r>
          </a:p>
          <a:p>
            <a:endParaRPr lang="en-NZ" dirty="0"/>
          </a:p>
          <a:p>
            <a:r>
              <a:rPr lang="en-NZ" dirty="0"/>
              <a:t>BR Pub 22/07: Goods and Services Tax – Importers and input tax deductions</a:t>
            </a:r>
          </a:p>
        </p:txBody>
      </p:sp>
      <p:sp>
        <p:nvSpPr>
          <p:cNvPr id="4" name="Slide Number Placeholder 3"/>
          <p:cNvSpPr>
            <a:spLocks noGrp="1"/>
          </p:cNvSpPr>
          <p:nvPr>
            <p:ph type="sldNum" sz="quarter" idx="5"/>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5453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https://www.taxtechnical.ird.govt.nz/questions-we-ve-been-asked/2022/qb-22-04</a:t>
            </a:r>
          </a:p>
          <a:p>
            <a:endParaRPr lang="en-NZ" dirty="0"/>
          </a:p>
          <a:p>
            <a:r>
              <a:rPr lang="en-NZ" dirty="0"/>
              <a:t>QB 22/04: GST – Importers and recalculated GST</a:t>
            </a:r>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423136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https://www.taxtechnical.ird.govt.nz/questions-we-ve-been-asked/2022/qb-22-03</a:t>
            </a:r>
          </a:p>
          <a:p>
            <a:endParaRPr lang="en-NZ" dirty="0"/>
          </a:p>
          <a:p>
            <a:r>
              <a:rPr lang="en-NZ" dirty="0"/>
              <a:t>QB 22/03: GST – Customs brokers and GST levied by Customs</a:t>
            </a:r>
          </a:p>
        </p:txBody>
      </p:sp>
      <p:sp>
        <p:nvSpPr>
          <p:cNvPr id="4" name="Slide Number Placeholder 3"/>
          <p:cNvSpPr>
            <a:spLocks noGrp="1"/>
          </p:cNvSpPr>
          <p:nvPr>
            <p:ph type="sldNum" sz="quarter" idx="5"/>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124411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itle 1"/>
          <p:cNvSpPr>
            <a:spLocks noGrp="1"/>
          </p:cNvSpPr>
          <p:nvPr>
            <p:ph type="ctrTitle" hasCustomPrompt="1"/>
          </p:nvPr>
        </p:nvSpPr>
        <p:spPr>
          <a:xfrm>
            <a:off x="775504" y="1954221"/>
            <a:ext cx="4328932" cy="979702"/>
          </a:xfrm>
        </p:spPr>
        <p:txBody>
          <a:bodyPr/>
          <a:lstStyle>
            <a:lvl1pPr>
              <a:defRPr sz="3000" b="0">
                <a:solidFill>
                  <a:srgbClr val="2E2E38"/>
                </a:solidFill>
                <a:latin typeface="+mj-lt"/>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hoto panel">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21 September 2022</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21 September 2022</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21 September 2022</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21 September 2022</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21 September 2022</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amp; 3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21 September 2022</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hoto &amp; 3 column, no 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21 September 2022</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s Left Align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BC0271-4526-46D7-8515-261CBEE35353}"/>
              </a:ext>
            </a:extLst>
          </p:cNvPr>
          <p:cNvSpPr>
            <a:spLocks noGrp="1"/>
          </p:cNvSpPr>
          <p:nvPr>
            <p:ph type="dt" sz="half" idx="10"/>
          </p:nvPr>
        </p:nvSpPr>
        <p:spPr/>
        <p:txBody>
          <a:bodyPr/>
          <a:lstStyle/>
          <a:p>
            <a:fld id="{CD05BAC6-7084-4B5E-A926-4CA635F89C64}" type="datetime3">
              <a:rPr lang="en-US" smtClean="0"/>
              <a:t>21 September 2022</a:t>
            </a:fld>
            <a:endParaRPr lang="en-IN" dirty="0"/>
          </a:p>
        </p:txBody>
      </p:sp>
      <p:sp>
        <p:nvSpPr>
          <p:cNvPr id="4" name="Footer Placeholder 3">
            <a:extLst>
              <a:ext uri="{FF2B5EF4-FFF2-40B4-BE49-F238E27FC236}">
                <a16:creationId xmlns:a16="http://schemas.microsoft.com/office/drawing/2014/main" id="{61676223-110C-4605-995E-E1811A4FFB9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5549D8A-C1C6-43B0-B566-2C8D7DF0315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6" name="Text Placeholder 11">
            <a:extLst>
              <a:ext uri="{FF2B5EF4-FFF2-40B4-BE49-F238E27FC236}">
                <a16:creationId xmlns:a16="http://schemas.microsoft.com/office/drawing/2014/main" id="{8260B0B5-08A7-4D39-837A-4EE46813851D}"/>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526C0309-1F97-43A1-82D0-51E387E9FE70}"/>
              </a:ext>
            </a:extLst>
          </p:cNvPr>
          <p:cNvSpPr>
            <a:spLocks noGrp="1"/>
          </p:cNvSpPr>
          <p:nvPr>
            <p:ph type="body" sz="quarter" idx="13"/>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87C9A25-A752-4C5E-B0CF-2C52726BA907}"/>
              </a:ext>
            </a:extLst>
          </p:cNvPr>
          <p:cNvSpPr>
            <a:spLocks noGrp="1"/>
          </p:cNvSpPr>
          <p:nvPr>
            <p:ph type="body" sz="quarter" idx="14"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CEDDE8B8-E9DA-42BB-AA55-8A6D52ADBDBF}"/>
              </a:ext>
            </a:extLst>
          </p:cNvPr>
          <p:cNvSpPr>
            <a:spLocks noGrp="1"/>
          </p:cNvSpPr>
          <p:nvPr>
            <p:ph type="body" sz="quarter" idx="15"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555364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 Centr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2BA5760-89B1-4D2A-82E4-CACA14FACF12}"/>
              </a:ext>
            </a:extLst>
          </p:cNvPr>
          <p:cNvSpPr>
            <a:spLocks noGrp="1"/>
          </p:cNvSpPr>
          <p:nvPr>
            <p:ph type="dt" sz="half" idx="10"/>
          </p:nvPr>
        </p:nvSpPr>
        <p:spPr/>
        <p:txBody>
          <a:bodyPr/>
          <a:lstStyle/>
          <a:p>
            <a:fld id="{CD05BAC6-7084-4B5E-A926-4CA635F89C64}" type="datetime3">
              <a:rPr lang="en-US" smtClean="0"/>
              <a:t>21 September 2022</a:t>
            </a:fld>
            <a:endParaRPr lang="en-IN" dirty="0"/>
          </a:p>
        </p:txBody>
      </p:sp>
      <p:sp>
        <p:nvSpPr>
          <p:cNvPr id="4" name="Footer Placeholder 3">
            <a:extLst>
              <a:ext uri="{FF2B5EF4-FFF2-40B4-BE49-F238E27FC236}">
                <a16:creationId xmlns:a16="http://schemas.microsoft.com/office/drawing/2014/main" id="{0BAE5FFC-4708-49A4-8C07-904E9799F8B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6FFA1C2-AAB3-4405-B7C8-D9DEF1327008}"/>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6" name="Text Placeholder 6">
            <a:extLst>
              <a:ext uri="{FF2B5EF4-FFF2-40B4-BE49-F238E27FC236}">
                <a16:creationId xmlns:a16="http://schemas.microsoft.com/office/drawing/2014/main" id="{AC388ABB-EFB2-4C71-971D-7BB52D9302A8}"/>
              </a:ext>
            </a:extLst>
          </p:cNvPr>
          <p:cNvSpPr>
            <a:spLocks noGrp="1"/>
          </p:cNvSpPr>
          <p:nvPr>
            <p:ph type="body" sz="quarter" idx="13"/>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7" name="Text Placeholder 6">
            <a:extLst>
              <a:ext uri="{FF2B5EF4-FFF2-40B4-BE49-F238E27FC236}">
                <a16:creationId xmlns:a16="http://schemas.microsoft.com/office/drawing/2014/main" id="{945C7CCB-D98A-4101-A513-5D54FF201080}"/>
              </a:ext>
            </a:extLst>
          </p:cNvPr>
          <p:cNvSpPr>
            <a:spLocks noGrp="1"/>
          </p:cNvSpPr>
          <p:nvPr>
            <p:ph type="body" sz="quarter" idx="14"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8" name="Text Placeholder 6">
            <a:extLst>
              <a:ext uri="{FF2B5EF4-FFF2-40B4-BE49-F238E27FC236}">
                <a16:creationId xmlns:a16="http://schemas.microsoft.com/office/drawing/2014/main" id="{F7A56E88-2028-4061-B63D-E6BB74614E1E}"/>
              </a:ext>
            </a:extLst>
          </p:cNvPr>
          <p:cNvSpPr>
            <a:spLocks noGrp="1"/>
          </p:cNvSpPr>
          <p:nvPr>
            <p:ph type="body" sz="quarter" idx="15"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6EA8FB8A-ADDA-4194-8F36-C5122970E34B}"/>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69788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s Photo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21 September 2022</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tx1"/>
                </a:solidFill>
                <a:latin typeface="+mj-lt"/>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21 September 2022</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amp; Intro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1195200"/>
            <a:ext cx="4537959" cy="1055708"/>
          </a:xfrm>
        </p:spPr>
        <p:txBody>
          <a:bodyPr/>
          <a:lstStyle>
            <a:lvl1pPr marL="0" indent="0">
              <a:buNone/>
              <a:defRPr sz="3000">
                <a:latin typeface="+mj-lt"/>
              </a:defRPr>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2455200"/>
            <a:ext cx="4537959" cy="3114000"/>
          </a:xfrm>
        </p:spPr>
        <p:txBody>
          <a:bodyPr/>
          <a:lstStyle>
            <a:lvl1pPr marL="0" indent="0">
              <a:buNone/>
              <a:defRPr sz="1600">
                <a:latin typeface="+mn-lt"/>
              </a:defRPr>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21 September 2022</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mj-lt"/>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21 September 2022</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21 September 2022</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21 September 2022</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21 September 2022</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legal text Asia-Pacific">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5459" cy="6858000"/>
          </a:xfrm>
          <a:prstGeom prst="rect">
            <a:avLst/>
          </a:prstGeom>
        </p:spPr>
      </p:pic>
    </p:spTree>
    <p:extLst>
      <p:ext uri="{BB962C8B-B14F-4D97-AF65-F5344CB8AC3E}">
        <p14:creationId xmlns:p14="http://schemas.microsoft.com/office/powerpoint/2010/main" val="49195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legal text EMEIA">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07" y="0"/>
            <a:ext cx="12219665" cy="6858000"/>
          </a:xfrm>
          <a:prstGeom prst="rect">
            <a:avLst/>
          </a:prstGeom>
        </p:spPr>
      </p:pic>
    </p:spTree>
    <p:extLst>
      <p:ext uri="{BB962C8B-B14F-4D97-AF65-F5344CB8AC3E}">
        <p14:creationId xmlns:p14="http://schemas.microsoft.com/office/powerpoint/2010/main" val="128222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legal text America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Tree>
    <p:extLst>
      <p:ext uri="{BB962C8B-B14F-4D97-AF65-F5344CB8AC3E}">
        <p14:creationId xmlns:p14="http://schemas.microsoft.com/office/powerpoint/2010/main" val="309923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a:xfrm>
            <a:off x="944880" y="2158329"/>
            <a:ext cx="4000436" cy="860400"/>
          </a:xfrm>
          <a:prstGeom prst="rect">
            <a:avLst/>
          </a:prstGeom>
        </p:spPr>
        <p:txBody>
          <a:bodyPr/>
          <a:lstStyle>
            <a:lvl1pPr>
              <a:defRPr sz="3000" b="0">
                <a:solidFill>
                  <a:schemeClr val="bg1"/>
                </a:solidFill>
                <a:latin typeface="+mj-lt"/>
                <a:cs typeface="Arial" pitchFamily="34" charset="0"/>
              </a:defRPr>
            </a:lvl1pPr>
          </a:lstStyle>
          <a:p>
            <a:r>
              <a:rPr lang="en-AU" dirty="0"/>
              <a:t>Use a Frame to frame your better question</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bg1"/>
                </a:solidFill>
                <a:latin typeface="+mj-lt"/>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bg1"/>
                </a:solidFill>
                <a:latin typeface="+mj-lt"/>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bg1"/>
                </a:solidFill>
                <a:latin typeface="+mj-lt"/>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hasCustomPrompt="1"/>
          </p:nvPr>
        </p:nvSpPr>
        <p:spPr>
          <a:xfrm>
            <a:off x="944880" y="2158329"/>
            <a:ext cx="4783882" cy="860400"/>
          </a:xfrm>
          <a:prstGeom prst="rect">
            <a:avLst/>
          </a:prstGeom>
        </p:spPr>
        <p:txBody>
          <a:bodyPr/>
          <a:lstStyle>
            <a:lvl1pPr>
              <a:defRPr sz="3000" b="0">
                <a:solidFill>
                  <a:schemeClr val="bg1"/>
                </a:solidFill>
                <a:latin typeface="+mj-lt"/>
                <a:cs typeface="Arial" pitchFamily="34" charset="0"/>
              </a:defRPr>
            </a:lvl1pPr>
          </a:lstStyle>
          <a:p>
            <a:r>
              <a:rPr lang="en-AU" dirty="0"/>
              <a:t>Use a Frame to frame your better question</a:t>
            </a:r>
            <a:endParaRPr lang="en-GB" dirty="0"/>
          </a:p>
        </p:txBody>
      </p:sp>
      <p:sp>
        <p:nvSpPr>
          <p:cNvPr id="19" name="Subtitle 2"/>
          <p:cNvSpPr>
            <a:spLocks noGrp="1"/>
          </p:cNvSpPr>
          <p:nvPr userDrawn="1">
            <p:ph type="subTitle" idx="1"/>
          </p:nvPr>
        </p:nvSpPr>
        <p:spPr>
          <a:xfrm>
            <a:off x="944880" y="3200329"/>
            <a:ext cx="4784400"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a:xfrm>
            <a:off x="944880" y="2158329"/>
            <a:ext cx="4000436" cy="860400"/>
          </a:xfrm>
          <a:prstGeom prst="rect">
            <a:avLst/>
          </a:prstGeom>
        </p:spPr>
        <p:txBody>
          <a:bodyPr/>
          <a:lstStyle>
            <a:lvl1pPr>
              <a:defRPr sz="3000" b="0">
                <a:solidFill>
                  <a:schemeClr val="bg1"/>
                </a:solidFill>
                <a:latin typeface="+mj-lt"/>
                <a:cs typeface="Arial" pitchFamily="34" charset="0"/>
              </a:defRPr>
            </a:lvl1pPr>
          </a:lstStyle>
          <a:p>
            <a:r>
              <a:rPr lang="en-AU" dirty="0"/>
              <a:t>Use a Frame to frame your better question</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880" y="3200329"/>
            <a:ext cx="3999600"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latin typeface="+mj-lt"/>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21 September 2022</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latin typeface="+mj-lt"/>
              </a:defRPr>
            </a:lvl1pPr>
          </a:lstStyle>
          <a:p>
            <a:r>
              <a:rPr lang="en-US" dirty="0"/>
              <a:t>Click to edit Master title style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21 September 2022</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fld id="{C9683591-978A-463D-B9B3-9852A288C9B6}" type="datetime3">
              <a:rPr lang="en-US" smtClean="0"/>
              <a:t>21 September 2022</a:t>
            </a:fld>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Agenda">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21 September 2022</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s Agenda.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21 September 2022</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275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hasCustomPrompt="1"/>
          </p:nvPr>
        </p:nvSpPr>
        <p:spPr>
          <a:xfrm>
            <a:off x="944880" y="2158329"/>
            <a:ext cx="4783882" cy="860400"/>
          </a:xfrm>
          <a:prstGeom prst="rect">
            <a:avLst/>
          </a:prstGeom>
        </p:spPr>
        <p:txBody>
          <a:bodyPr/>
          <a:lstStyle>
            <a:lvl1pPr>
              <a:defRPr sz="3000" b="0">
                <a:solidFill>
                  <a:schemeClr val="bg1"/>
                </a:solidFill>
                <a:latin typeface="+mj-lt"/>
                <a:cs typeface="Arial" pitchFamily="34" charset="0"/>
              </a:defRPr>
            </a:lvl1pPr>
          </a:lstStyle>
          <a:p>
            <a:r>
              <a:rPr lang="en-AU" dirty="0"/>
              <a:t>Use a Frame to frame your better question</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photo panel">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lvl1pPr marL="0" marR="0" indent="0" algn="l" defTabSz="914400" rtl="0" eaLnBrk="1" fontAlgn="auto" latinLnBrk="0" hangingPunct="1">
              <a:lnSpc>
                <a:spcPct val="100000"/>
              </a:lnSpc>
              <a:spcBef>
                <a:spcPct val="20000"/>
              </a:spcBef>
              <a:spcAft>
                <a:spcPts val="0"/>
              </a:spcAft>
              <a:buClr>
                <a:schemeClr val="tx2"/>
              </a:buClr>
              <a:buSzPct val="110000"/>
              <a:buFont typeface="EYInterstate Light" panose="02000506000000020004" pitchFamily="2" charset="0"/>
              <a:buNone/>
              <a:tabLst/>
              <a:defRPr/>
            </a:lvl1pPr>
          </a:lstStyle>
          <a:p>
            <a:pPr marL="356616" marR="0" lvl="0" indent="-356616" algn="l" defTabSz="914400" rtl="0" eaLnBrk="1" fontAlgn="auto" latinLnBrk="0" hangingPunct="1">
              <a:lnSpc>
                <a:spcPct val="100000"/>
              </a:lnSpc>
              <a:spcBef>
                <a:spcPct val="20000"/>
              </a:spcBef>
              <a:spcAft>
                <a:spcPts val="0"/>
              </a:spcAft>
              <a:buClr>
                <a:schemeClr val="tx2"/>
              </a:buClr>
              <a:buSzPct val="110000"/>
              <a:buFont typeface="EYInterstate Light" panose="02000506000000020004" pitchFamily="2" charset="0"/>
              <a:buChar char="•"/>
              <a:tabLst/>
              <a:defRPr/>
            </a:pPr>
            <a:r>
              <a:rPr lang="en-US" dirty="0"/>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21 September 2022</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fld id="{9166D130-B426-4A46-85E5-B0049A4DA5C7}" type="datetime3">
              <a:rPr lang="en-US" smtClean="0"/>
              <a:t>21 September 2022</a:t>
            </a:fld>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fld id="{32C4D46D-36B7-425F-AEB7-676F0E436ACC}" type="datetime3">
              <a:rPr lang="en-US" smtClean="0"/>
              <a:t>21 September 2022</a:t>
            </a:fld>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fld id="{FE6CAE4F-17A3-4837-8418-FB6AD56A8907}" type="datetime3">
              <a:rPr lang="en-US" smtClean="0"/>
              <a:t>21 September 2022</a:t>
            </a:fld>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21 September 2022</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amp; 3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21 September 2022</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amp; 3 column, no 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21 September 2022</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48606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s Left Align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CBBAC-6F03-42E5-B832-C2FB961F6DE8}"/>
              </a:ext>
            </a:extLst>
          </p:cNvPr>
          <p:cNvSpPr>
            <a:spLocks noGrp="1"/>
          </p:cNvSpPr>
          <p:nvPr>
            <p:ph type="dt" sz="half" idx="10"/>
          </p:nvPr>
        </p:nvSpPr>
        <p:spPr/>
        <p:txBody>
          <a:bodyPr/>
          <a:lstStyle/>
          <a:p>
            <a:fld id="{A7100257-1BC6-4873-8F55-DA97C4F73818}" type="datetime3">
              <a:rPr lang="en-US" smtClean="0"/>
              <a:t>21 September 2022</a:t>
            </a:fld>
            <a:endParaRPr lang="en-IN" dirty="0"/>
          </a:p>
        </p:txBody>
      </p:sp>
      <p:sp>
        <p:nvSpPr>
          <p:cNvPr id="4" name="Footer Placeholder 3">
            <a:extLst>
              <a:ext uri="{FF2B5EF4-FFF2-40B4-BE49-F238E27FC236}">
                <a16:creationId xmlns:a16="http://schemas.microsoft.com/office/drawing/2014/main" id="{C45B358B-7F23-432C-B252-56A6143762A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030DB5C1-EF76-411A-8CD0-5D307BE31C5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
        <p:nvSpPr>
          <p:cNvPr id="6" name="Text Placeholder 11">
            <a:extLst>
              <a:ext uri="{FF2B5EF4-FFF2-40B4-BE49-F238E27FC236}">
                <a16:creationId xmlns:a16="http://schemas.microsoft.com/office/drawing/2014/main" id="{88ED640F-F695-4AE7-A859-AE95DE7828C9}"/>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A1271D51-4753-4ABE-A293-8A5475908E5A}"/>
              </a:ext>
            </a:extLst>
          </p:cNvPr>
          <p:cNvSpPr>
            <a:spLocks noGrp="1"/>
          </p:cNvSpPr>
          <p:nvPr>
            <p:ph type="body" sz="quarter" idx="13"/>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2306E4EB-CDAC-4130-B149-0C4C68169414}"/>
              </a:ext>
            </a:extLst>
          </p:cNvPr>
          <p:cNvSpPr>
            <a:spLocks noGrp="1"/>
          </p:cNvSpPr>
          <p:nvPr>
            <p:ph type="body" sz="quarter" idx="14"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23D90DE4-58B6-46BA-8EFF-92F0B026AEB1}"/>
              </a:ext>
            </a:extLst>
          </p:cNvPr>
          <p:cNvSpPr>
            <a:spLocks noGrp="1"/>
          </p:cNvSpPr>
          <p:nvPr>
            <p:ph type="body" sz="quarter" idx="15"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149546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s Centr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E9EB603-E86A-457B-A90B-0E8FE9B0010D}"/>
              </a:ext>
            </a:extLst>
          </p:cNvPr>
          <p:cNvSpPr>
            <a:spLocks noGrp="1"/>
          </p:cNvSpPr>
          <p:nvPr>
            <p:ph type="dt" sz="half" idx="10"/>
          </p:nvPr>
        </p:nvSpPr>
        <p:spPr/>
        <p:txBody>
          <a:bodyPr/>
          <a:lstStyle/>
          <a:p>
            <a:fld id="{A7100257-1BC6-4873-8F55-DA97C4F73818}" type="datetime3">
              <a:rPr lang="en-US" smtClean="0"/>
              <a:t>21 September 2022</a:t>
            </a:fld>
            <a:endParaRPr lang="en-IN" dirty="0"/>
          </a:p>
        </p:txBody>
      </p:sp>
      <p:sp>
        <p:nvSpPr>
          <p:cNvPr id="4" name="Footer Placeholder 3">
            <a:extLst>
              <a:ext uri="{FF2B5EF4-FFF2-40B4-BE49-F238E27FC236}">
                <a16:creationId xmlns:a16="http://schemas.microsoft.com/office/drawing/2014/main" id="{2B7401FB-BB34-4306-88AE-B7ADD8DB059A}"/>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532574D1-E037-4D0A-83B6-ABEC4CC0316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
        <p:nvSpPr>
          <p:cNvPr id="6" name="Text Placeholder 6">
            <a:extLst>
              <a:ext uri="{FF2B5EF4-FFF2-40B4-BE49-F238E27FC236}">
                <a16:creationId xmlns:a16="http://schemas.microsoft.com/office/drawing/2014/main" id="{1994512B-BA61-48D5-9CEF-FDFA53FCBE32}"/>
              </a:ext>
            </a:extLst>
          </p:cNvPr>
          <p:cNvSpPr>
            <a:spLocks noGrp="1"/>
          </p:cNvSpPr>
          <p:nvPr>
            <p:ph type="body" sz="quarter" idx="13"/>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7" name="Text Placeholder 6">
            <a:extLst>
              <a:ext uri="{FF2B5EF4-FFF2-40B4-BE49-F238E27FC236}">
                <a16:creationId xmlns:a16="http://schemas.microsoft.com/office/drawing/2014/main" id="{A3AB11D3-D820-4DA7-B6B3-B34F002936D4}"/>
              </a:ext>
            </a:extLst>
          </p:cNvPr>
          <p:cNvSpPr>
            <a:spLocks noGrp="1"/>
          </p:cNvSpPr>
          <p:nvPr>
            <p:ph type="body" sz="quarter" idx="14"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8" name="Text Placeholder 6">
            <a:extLst>
              <a:ext uri="{FF2B5EF4-FFF2-40B4-BE49-F238E27FC236}">
                <a16:creationId xmlns:a16="http://schemas.microsoft.com/office/drawing/2014/main" id="{321D5A1F-B471-4ED6-844C-5B181F179401}"/>
              </a:ext>
            </a:extLst>
          </p:cNvPr>
          <p:cNvSpPr>
            <a:spLocks noGrp="1"/>
          </p:cNvSpPr>
          <p:nvPr>
            <p:ph type="body" sz="quarter" idx="15"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4B4EEDD2-882D-4949-858A-DE857D8F696D}"/>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599427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s Photo backgroun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tx1"/>
                </a:solidFill>
              </a:defRPr>
            </a:lvl1pPr>
          </a:lstStyle>
          <a:p>
            <a:fld id="{86AD1DFC-053D-4B86-B715-9C611EC38679}" type="datetime3">
              <a:rPr lang="en-US" smtClean="0"/>
              <a:pPr/>
              <a:t>21 September 2022</a:t>
            </a:fld>
            <a:endParaRPr lang="en-US"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tx1"/>
                </a:solidFill>
              </a:defRPr>
            </a:lvl1pPr>
          </a:lstStyle>
          <a:p>
            <a:r>
              <a:rPr lang="en-IN" dirty="0"/>
              <a:t>Presentation title</a:t>
            </a:r>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21 September 2022</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21 September 2022</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Title &amp; Intro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1195200"/>
            <a:ext cx="4537959" cy="1055708"/>
          </a:xfrm>
        </p:spPr>
        <p:txBody>
          <a:bodyPr/>
          <a:lstStyle>
            <a:lvl1pPr marL="0" indent="0">
              <a:buNone/>
              <a:defRPr sz="3000">
                <a:latin typeface="+mj-lt"/>
              </a:defRPr>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2455200"/>
            <a:ext cx="4537959" cy="3474000"/>
          </a:xfrm>
        </p:spPr>
        <p:txBody>
          <a:bodyPr/>
          <a:lstStyle>
            <a:lvl1pPr marL="0" indent="0">
              <a:buNone/>
              <a:defRPr sz="1600">
                <a:latin typeface="+mn-lt"/>
              </a:defRPr>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21 September 2022</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2E2E38"/>
                </a:solidFill>
                <a:effectLst/>
                <a:uLnTx/>
                <a:uFillTx/>
                <a:latin typeface="+mj-lt"/>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21 September 2022</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21 September 2022</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21 September 2022</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21 September 2022</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inal legal text Asia-Pacific">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9" y="0"/>
            <a:ext cx="12217884" cy="6858000"/>
          </a:xfrm>
          <a:prstGeom prst="rect">
            <a:avLst/>
          </a:prstGeom>
        </p:spPr>
      </p:pic>
    </p:spTree>
    <p:extLst>
      <p:ext uri="{BB962C8B-B14F-4D97-AF65-F5344CB8AC3E}">
        <p14:creationId xmlns:p14="http://schemas.microsoft.com/office/powerpoint/2010/main" val="575593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inal legal text EMEIA">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57" y="0"/>
            <a:ext cx="12234215" cy="6858000"/>
          </a:xfrm>
          <a:prstGeom prst="rect">
            <a:avLst/>
          </a:prstGeom>
        </p:spPr>
      </p:pic>
    </p:spTree>
    <p:extLst>
      <p:ext uri="{BB962C8B-B14F-4D97-AF65-F5344CB8AC3E}">
        <p14:creationId xmlns:p14="http://schemas.microsoft.com/office/powerpoint/2010/main" val="137145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inal legal text America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Tree>
    <p:extLst>
      <p:ext uri="{BB962C8B-B14F-4D97-AF65-F5344CB8AC3E}">
        <p14:creationId xmlns:p14="http://schemas.microsoft.com/office/powerpoint/2010/main" val="253105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21 September 2022</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21 September 2022</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Agenda">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21 September 2022</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 Agenda,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21 September 2022</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21 September 2022</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946" r:id="rId1"/>
    <p:sldLayoutId id="2147483890" r:id="rId2"/>
    <p:sldLayoutId id="2147483826" r:id="rId3"/>
    <p:sldLayoutId id="2147483825" r:id="rId4"/>
    <p:sldLayoutId id="2147483827" r:id="rId5"/>
    <p:sldLayoutId id="2147483875" r:id="rId6"/>
    <p:sldLayoutId id="2147483831" r:id="rId7"/>
    <p:sldLayoutId id="2147483871" r:id="rId8"/>
    <p:sldLayoutId id="2147483950" r:id="rId9"/>
    <p:sldLayoutId id="2147483873" r:id="rId10"/>
    <p:sldLayoutId id="2147483828" r:id="rId11"/>
    <p:sldLayoutId id="2147483830" r:id="rId12"/>
    <p:sldLayoutId id="2147483832" r:id="rId13"/>
    <p:sldLayoutId id="2147483833" r:id="rId14"/>
    <p:sldLayoutId id="2147483872" r:id="rId15"/>
    <p:sldLayoutId id="2147483953" r:id="rId16"/>
    <p:sldLayoutId id="2147483968" r:id="rId17"/>
    <p:sldLayoutId id="2147483969" r:id="rId18"/>
    <p:sldLayoutId id="2147483829" r:id="rId19"/>
    <p:sldLayoutId id="2147483834" r:id="rId20"/>
    <p:sldLayoutId id="2147483876" r:id="rId21"/>
    <p:sldLayoutId id="2147483877" r:id="rId22"/>
    <p:sldLayoutId id="2147483836" r:id="rId23"/>
    <p:sldLayoutId id="2147483837" r:id="rId24"/>
    <p:sldLayoutId id="2147483874" r:id="rId25"/>
    <p:sldLayoutId id="2147483840" r:id="rId26"/>
    <p:sldLayoutId id="2147483925" r:id="rId27"/>
    <p:sldLayoutId id="2147483926" r:id="rId28"/>
    <p:sldLayoutId id="2147483839" r:id="rId29"/>
  </p:sldLayoutIdLst>
  <p:hf hdr="0"/>
  <p:txStyles>
    <p:titleStyle>
      <a:lvl1pPr algn="l" defTabSz="914400" rtl="0" eaLnBrk="1" latinLnBrk="0" hangingPunct="1">
        <a:lnSpc>
          <a:spcPct val="85000"/>
        </a:lnSpc>
        <a:spcBef>
          <a:spcPct val="0"/>
        </a:spcBef>
        <a:buNone/>
        <a:defRPr sz="2400" b="0" kern="1200">
          <a:solidFill>
            <a:schemeClr val="bg1"/>
          </a:solidFill>
          <a:latin typeface="+mj-lt"/>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21 September 2022</a:t>
            </a:fld>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920" r:id="rId1"/>
    <p:sldLayoutId id="2147483893" r:id="rId2"/>
    <p:sldLayoutId id="2147483894" r:id="rId3"/>
    <p:sldLayoutId id="2147483895" r:id="rId4"/>
    <p:sldLayoutId id="2147483896" r:id="rId5"/>
    <p:sldLayoutId id="2147483897" r:id="rId6"/>
    <p:sldLayoutId id="2147483898" r:id="rId7"/>
    <p:sldLayoutId id="2147483908" r:id="rId8"/>
    <p:sldLayoutId id="2147483905" r:id="rId9"/>
    <p:sldLayoutId id="2147483970" r:id="rId10"/>
    <p:sldLayoutId id="2147483899" r:id="rId11"/>
    <p:sldLayoutId id="2147483901" r:id="rId12"/>
    <p:sldLayoutId id="2147483907" r:id="rId13"/>
    <p:sldLayoutId id="2147483909" r:id="rId14"/>
    <p:sldLayoutId id="2147483910" r:id="rId15"/>
    <p:sldLayoutId id="2147483900" r:id="rId16"/>
    <p:sldLayoutId id="2147483971" r:id="rId17"/>
    <p:sldLayoutId id="2147483972" r:id="rId18"/>
    <p:sldLayoutId id="2147483973" r:id="rId19"/>
    <p:sldLayoutId id="2147483906" r:id="rId20"/>
    <p:sldLayoutId id="2147483911" r:id="rId21"/>
    <p:sldLayoutId id="2147483904" r:id="rId22"/>
    <p:sldLayoutId id="2147483903" r:id="rId23"/>
    <p:sldLayoutId id="2147483913" r:id="rId24"/>
    <p:sldLayoutId id="2147483914" r:id="rId25"/>
    <p:sldLayoutId id="2147483916" r:id="rId26"/>
    <p:sldLayoutId id="2147483918" r:id="rId27"/>
    <p:sldLayoutId id="2147483927" r:id="rId28"/>
    <p:sldLayoutId id="2147483928" r:id="rId29"/>
    <p:sldLayoutId id="2147483917" r:id="rId30"/>
  </p:sldLayoutIdLst>
  <p:hf hdr="0"/>
  <p:txStyles>
    <p:titleStyle>
      <a:lvl1pPr algn="l" defTabSz="914400" rtl="0" eaLnBrk="1" latinLnBrk="0" hangingPunct="1">
        <a:lnSpc>
          <a:spcPct val="85000"/>
        </a:lnSpc>
        <a:spcBef>
          <a:spcPct val="0"/>
        </a:spcBef>
        <a:buNone/>
        <a:defRPr sz="2400" b="0" kern="1200">
          <a:solidFill>
            <a:schemeClr val="bg1"/>
          </a:solidFill>
          <a:latin typeface="+mj-lt"/>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p:txBody>
          <a:bodyPr>
            <a:normAutofit/>
          </a:bodyPr>
          <a:lstStyle/>
          <a:p>
            <a:r>
              <a:rPr lang="en-IN" b="1" dirty="0">
                <a:solidFill>
                  <a:srgbClr val="2E2E38"/>
                </a:solidFill>
              </a:rPr>
              <a:t>GST changes for the industry</a:t>
            </a:r>
            <a:endParaRPr lang="en-GB" b="1" dirty="0">
              <a:solidFill>
                <a:srgbClr val="2E2E38"/>
              </a:solidFill>
            </a:endParaRPr>
          </a:p>
        </p:txBody>
      </p:sp>
      <p:sp>
        <p:nvSpPr>
          <p:cNvPr id="17" name="Subtitle 2"/>
          <p:cNvSpPr>
            <a:spLocks noGrp="1"/>
          </p:cNvSpPr>
          <p:nvPr>
            <p:ph type="subTitle" idx="1"/>
          </p:nvPr>
        </p:nvSpPr>
        <p:spPr/>
        <p:txBody>
          <a:bodyPr>
            <a:normAutofit/>
          </a:bodyPr>
          <a:lstStyle/>
          <a:p>
            <a:r>
              <a:rPr lang="en-GB" sz="1600" dirty="0">
                <a:solidFill>
                  <a:srgbClr val="2E2E38"/>
                </a:solidFill>
              </a:rPr>
              <a:t>2022 CBAFF Conference</a:t>
            </a:r>
          </a:p>
          <a:p>
            <a:r>
              <a:rPr lang="en-GB" dirty="0">
                <a:latin typeface="EYInterstate" panose="02000503020000020004" pitchFamily="2" charset="0"/>
              </a:rPr>
              <a:t>22 September 2022</a:t>
            </a:r>
          </a:p>
        </p:txBody>
      </p:sp>
    </p:spTree>
    <p:custDataLst>
      <p:tags r:id="rId1"/>
    </p:custDataLst>
    <p:extLst>
      <p:ext uri="{BB962C8B-B14F-4D97-AF65-F5344CB8AC3E}">
        <p14:creationId xmlns:p14="http://schemas.microsoft.com/office/powerpoint/2010/main" val="124231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E564FF-3F17-44CC-89C1-734FFBBC2F42}"/>
              </a:ext>
            </a:extLst>
          </p:cNvPr>
          <p:cNvSpPr txBox="1">
            <a:spLocks/>
          </p:cNvSpPr>
          <p:nvPr/>
        </p:nvSpPr>
        <p:spPr>
          <a:xfrm>
            <a:off x="481959" y="563952"/>
            <a:ext cx="3205138"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EYInterstate" panose="02000503020000020004" pitchFamily="2" charset="0"/>
              <a:cs typeface="Arial"/>
            </a:endParaRPr>
          </a:p>
          <a:p>
            <a:pPr lvl="0">
              <a:buClr>
                <a:srgbClr val="FFD200"/>
              </a:buClr>
              <a:buSzPct val="70000"/>
              <a:defRPr/>
            </a:pPr>
            <a:r>
              <a:rPr lang="en-IN" sz="1100" kern="0" dirty="0">
                <a:solidFill>
                  <a:srgbClr val="FFFFFF"/>
                </a:solidFill>
                <a:latin typeface="EYInterstate" panose="02000503020000020004" pitchFamily="2" charset="0"/>
              </a:rPr>
              <a:t>EY exists to build a better working world, helping to create long-term value for clients, people and society and build trust in the capital markets.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7" name="TextBox 6">
            <a:extLst>
              <a:ext uri="{FF2B5EF4-FFF2-40B4-BE49-F238E27FC236}">
                <a16:creationId xmlns:a16="http://schemas.microsoft.com/office/drawing/2014/main" id="{985D94C0-48D5-42FE-B0BF-A50B4508AF08}"/>
              </a:ext>
            </a:extLst>
          </p:cNvPr>
          <p:cNvSpPr txBox="1">
            <a:spLocks/>
          </p:cNvSpPr>
          <p:nvPr/>
        </p:nvSpPr>
        <p:spPr>
          <a:xfrm>
            <a:off x="8406581" y="563952"/>
            <a:ext cx="3309810" cy="2960811"/>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mj-l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mj-lt"/>
            </a:endParaRPr>
          </a:p>
          <a:p>
            <a:pPr>
              <a:buClr>
                <a:srgbClr val="FFD200"/>
              </a:buClr>
              <a:buSzPct val="70000"/>
              <a:defRPr/>
            </a:pPr>
            <a:r>
              <a:rPr lang="en-IN" sz="800" kern="0" dirty="0">
                <a:solidFill>
                  <a:srgbClr val="FFFFFF"/>
                </a:solidFill>
              </a:rPr>
              <a:t>© 2022 Ernst &amp; Young, New Zealand. </a:t>
            </a:r>
          </a:p>
          <a:p>
            <a:pPr>
              <a:buClr>
                <a:srgbClr val="FFD200"/>
              </a:buClr>
              <a:buSzPct val="70000"/>
              <a:defRPr/>
            </a:pPr>
            <a:r>
              <a:rPr lang="en-IN" sz="800" kern="0" dirty="0">
                <a:solidFill>
                  <a:srgbClr val="FFFFFF"/>
                </a:solidFill>
              </a:rPr>
              <a:t>All Rights Reserved.</a:t>
            </a:r>
          </a:p>
          <a:p>
            <a:pPr>
              <a:buClr>
                <a:srgbClr val="FFD200"/>
              </a:buClr>
              <a:buSzPct val="70000"/>
              <a:defRPr/>
            </a:pPr>
            <a:endParaRPr lang="en-IN" sz="800" kern="0" dirty="0">
              <a:solidFill>
                <a:srgbClr val="FFFFFF"/>
              </a:solidFill>
            </a:endParaRPr>
          </a:p>
          <a:p>
            <a:pPr lvl="0">
              <a:buClr>
                <a:srgbClr val="FFD200"/>
              </a:buClr>
              <a:buSzPct val="70000"/>
              <a:defRPr/>
            </a:pPr>
            <a:r>
              <a:rPr lang="en-AU" sz="700" kern="0" dirty="0">
                <a:solidFill>
                  <a:srgbClr val="FFFFFF"/>
                </a:solidFill>
              </a:rPr>
              <a:t>This communication provides general information which is current at the time of production. The information contained in this communication does not constitute advice and should not be relied on as such. Professional advice should be sought prior to any action being taken in reliance on any of the information. Ernst &amp; Young disclaims all responsibility and liability (including, without limitation, for any direct or indirect or consequential costs, loss or damage or loss of profits) arising from anything done or omitted to be done by any party in reliance, whether wholly or partially, on any of the information. Any party that relies on the information does so at its own risk.</a:t>
            </a:r>
            <a:endParaRPr lang="en-US" sz="700" kern="0" dirty="0">
              <a:solidFill>
                <a:srgbClr val="FFFFFF"/>
              </a:solidFill>
            </a:endParaRPr>
          </a:p>
          <a:p>
            <a:pPr lvl="0">
              <a:spcAft>
                <a:spcPts val="600"/>
              </a:spcAft>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custDataLst>
      <p:tags r:id="rId1"/>
    </p:custDataLst>
    <p:extLst>
      <p:ext uri="{BB962C8B-B14F-4D97-AF65-F5344CB8AC3E}">
        <p14:creationId xmlns:p14="http://schemas.microsoft.com/office/powerpoint/2010/main" val="137072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Agenda</a:t>
            </a:r>
          </a:p>
        </p:txBody>
      </p:sp>
      <p:graphicFrame>
        <p:nvGraphicFramePr>
          <p:cNvPr id="38" name="Content Placeholder 20">
            <a:extLst>
              <a:ext uri="{FF2B5EF4-FFF2-40B4-BE49-F238E27FC236}">
                <a16:creationId xmlns:a16="http://schemas.microsoft.com/office/drawing/2014/main" id="{C48B5C5C-37A9-4300-B3C0-F9BE781F2D5E}"/>
              </a:ext>
            </a:extLst>
          </p:cNvPr>
          <p:cNvGraphicFramePr>
            <a:graphicFrameLocks noGrp="1"/>
          </p:cNvGraphicFramePr>
          <p:nvPr>
            <p:ph type="tbl" sz="quarter" idx="10"/>
            <p:extLst>
              <p:ext uri="{D42A27DB-BD31-4B8C-83A1-F6EECF244321}">
                <p14:modId xmlns:p14="http://schemas.microsoft.com/office/powerpoint/2010/main" val="4053773474"/>
              </p:ext>
            </p:extLst>
          </p:nvPr>
        </p:nvGraphicFramePr>
        <p:xfrm>
          <a:off x="609600" y="1138238"/>
          <a:ext cx="7944466" cy="3413520"/>
        </p:xfrm>
        <a:graphic>
          <a:graphicData uri="http://schemas.openxmlformats.org/drawingml/2006/table">
            <a:tbl>
              <a:tblPr firstRow="1" bandRow="1"/>
              <a:tblGrid>
                <a:gridCol w="995505">
                  <a:extLst>
                    <a:ext uri="{9D8B030D-6E8A-4147-A177-3AD203B41FA5}">
                      <a16:colId xmlns:a16="http://schemas.microsoft.com/office/drawing/2014/main" val="20000"/>
                    </a:ext>
                  </a:extLst>
                </a:gridCol>
                <a:gridCol w="6948961">
                  <a:extLst>
                    <a:ext uri="{9D8B030D-6E8A-4147-A177-3AD203B41FA5}">
                      <a16:colId xmlns:a16="http://schemas.microsoft.com/office/drawing/2014/main" val="20001"/>
                    </a:ext>
                  </a:extLst>
                </a:gridCol>
              </a:tblGrid>
              <a:tr h="568920">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l"/>
                      <a:r>
                        <a:rPr lang="en-GB" sz="1800" b="0" dirty="0">
                          <a:solidFill>
                            <a:schemeClr val="bg1"/>
                          </a:solidFill>
                          <a:latin typeface="+mn-lt"/>
                        </a:rPr>
                        <a:t>1.</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l"/>
                      <a:r>
                        <a:rPr lang="en-NZ" sz="1800" b="0" dirty="0">
                          <a:solidFill>
                            <a:schemeClr val="bg1"/>
                          </a:solidFill>
                          <a:latin typeface="+mn-lt"/>
                        </a:rPr>
                        <a:t>GST treatment of domestic transportation</a:t>
                      </a:r>
                      <a:endParaRPr lang="en-GB" sz="1800" b="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8920">
                <a:tc>
                  <a:txBody>
                    <a:bodyPr/>
                    <a:lstStyle/>
                    <a:p>
                      <a:pPr algn="l"/>
                      <a:r>
                        <a:rPr lang="en-GB" sz="1800" b="0" dirty="0">
                          <a:solidFill>
                            <a:schemeClr val="bg1"/>
                          </a:solidFill>
                          <a:latin typeface="+mn-lt"/>
                        </a:rPr>
                        <a:t>2.</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0" dirty="0">
                          <a:solidFill>
                            <a:schemeClr val="bg1"/>
                          </a:solidFill>
                          <a:latin typeface="+mn-lt"/>
                        </a:rPr>
                        <a:t>Ancillary transportation services</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3848161"/>
                  </a:ext>
                </a:extLst>
              </a:tr>
              <a:tr h="568920">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GB" sz="1800" b="0" dirty="0">
                          <a:solidFill>
                            <a:schemeClr val="bg1"/>
                          </a:solidFill>
                          <a:latin typeface="+mn-lt"/>
                        </a:rPr>
                        <a:t>3.</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chemeClr val="bg1"/>
                          </a:solidFill>
                          <a:effectLst/>
                          <a:uLnTx/>
                          <a:uFillTx/>
                          <a:latin typeface="+mn-lt"/>
                          <a:ea typeface="+mn-ea"/>
                          <a:cs typeface="+mn-cs"/>
                        </a:rPr>
                        <a:t>Evidence for importers claiming import GST</a:t>
                      </a:r>
                      <a:endParaRPr kumimoji="0" lang="en-GB" sz="18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8920">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GB" sz="1800" b="0" dirty="0">
                          <a:solidFill>
                            <a:schemeClr val="bg1"/>
                          </a:solidFill>
                          <a:latin typeface="+mn-lt"/>
                        </a:rPr>
                        <a:t>4.</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chemeClr val="bg1"/>
                          </a:solidFill>
                          <a:effectLst/>
                          <a:uLnTx/>
                          <a:uFillTx/>
                          <a:latin typeface="+mn-lt"/>
                          <a:ea typeface="+mn-ea"/>
                          <a:cs typeface="+mn-cs"/>
                        </a:rPr>
                        <a:t>Recalculation of import GST following post importation events</a:t>
                      </a:r>
                      <a:endParaRPr kumimoji="0" lang="en-GB" sz="18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8920">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GB" sz="1800" b="0" dirty="0">
                          <a:solidFill>
                            <a:schemeClr val="bg1"/>
                          </a:solidFill>
                          <a:latin typeface="+mn-lt"/>
                        </a:rPr>
                        <a:t>5.</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chemeClr val="bg1"/>
                          </a:solidFill>
                          <a:effectLst/>
                          <a:uLnTx/>
                          <a:uFillTx/>
                          <a:latin typeface="+mn-lt"/>
                          <a:ea typeface="+mn-ea"/>
                          <a:cs typeface="+mn-cs"/>
                        </a:rPr>
                        <a:t>How brokers should be treating GST paid to Customs</a:t>
                      </a:r>
                      <a:endParaRPr kumimoji="0" lang="en-GB" sz="18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68920">
                <a:tc>
                  <a:txBody>
                    <a:bodyPr/>
                    <a:lstStyle/>
                    <a:p>
                      <a:pPr algn="l"/>
                      <a:r>
                        <a:rPr lang="en-GB" sz="1800" b="0" dirty="0">
                          <a:solidFill>
                            <a:schemeClr val="bg1"/>
                          </a:solidFill>
                          <a:latin typeface="+mn-lt"/>
                        </a:rPr>
                        <a:t>6.</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mn-lt"/>
                          <a:ea typeface="+mn-ea"/>
                          <a:cs typeface="+mn-cs"/>
                        </a:rPr>
                        <a:t>Other issues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255940"/>
                  </a:ext>
                </a:extLst>
              </a:tr>
            </a:tbl>
          </a:graphicData>
        </a:graphic>
      </p:graphicFrame>
      <p:sp>
        <p:nvSpPr>
          <p:cNvPr id="3" name="Footer Placeholder 2">
            <a:extLst>
              <a:ext uri="{FF2B5EF4-FFF2-40B4-BE49-F238E27FC236}">
                <a16:creationId xmlns:a16="http://schemas.microsoft.com/office/drawing/2014/main" id="{998A4B44-D4E5-427C-9B1C-3267FC4DAAC7}"/>
              </a:ext>
            </a:extLst>
          </p:cNvPr>
          <p:cNvSpPr>
            <a:spLocks noGrp="1"/>
          </p:cNvSpPr>
          <p:nvPr>
            <p:ph type="ftr" sz="quarter" idx="20"/>
          </p:nvPr>
        </p:nvSpPr>
        <p:spPr/>
        <p:txBody>
          <a:bodyPr/>
          <a:lstStyle/>
          <a:p>
            <a:r>
              <a:rPr lang="en-US" dirty="0"/>
              <a:t>New Zealand GST Changes</a:t>
            </a:r>
          </a:p>
        </p:txBody>
      </p:sp>
      <p:sp>
        <p:nvSpPr>
          <p:cNvPr id="5" name="Slide Number Placeholder 4">
            <a:extLst>
              <a:ext uri="{FF2B5EF4-FFF2-40B4-BE49-F238E27FC236}">
                <a16:creationId xmlns:a16="http://schemas.microsoft.com/office/drawing/2014/main" id="{2E898AE0-B817-48DB-9976-758677586103}"/>
              </a:ext>
            </a:extLst>
          </p:cNvPr>
          <p:cNvSpPr>
            <a:spLocks noGrp="1"/>
          </p:cNvSpPr>
          <p:nvPr>
            <p:ph type="sldNum" sz="quarter" idx="21"/>
          </p:nvPr>
        </p:nvSpPr>
        <p:spPr/>
        <p:txBody>
          <a:bodyPr/>
          <a:lstStyle/>
          <a:p>
            <a:r>
              <a:rPr lang="en-GB"/>
              <a:t>Page </a:t>
            </a:r>
            <a:fld id="{F1BC30E3-FFE5-4B91-AA19-87A149EBB9EE}" type="slidenum">
              <a:rPr smtClean="0"/>
              <a:pPr/>
              <a:t>2</a:t>
            </a:fld>
            <a:endParaRPr dirty="0"/>
          </a:p>
        </p:txBody>
      </p:sp>
    </p:spTree>
    <p:custDataLst>
      <p:tags r:id="rId1"/>
    </p:custDataLst>
    <p:extLst>
      <p:ext uri="{BB962C8B-B14F-4D97-AF65-F5344CB8AC3E}">
        <p14:creationId xmlns:p14="http://schemas.microsoft.com/office/powerpoint/2010/main" val="129014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GST treatment of domestic transportation</a:t>
            </a:r>
          </a:p>
        </p:txBody>
      </p:sp>
      <p:sp>
        <p:nvSpPr>
          <p:cNvPr id="5" name="Footer Placeholder 4">
            <a:extLst>
              <a:ext uri="{FF2B5EF4-FFF2-40B4-BE49-F238E27FC236}">
                <a16:creationId xmlns:a16="http://schemas.microsoft.com/office/drawing/2014/main" id="{5B6166FF-C09B-4C40-9310-82826F691F6A}"/>
              </a:ext>
            </a:extLst>
          </p:cNvPr>
          <p:cNvSpPr>
            <a:spLocks noGrp="1"/>
          </p:cNvSpPr>
          <p:nvPr>
            <p:ph type="ftr" sz="quarter" idx="11"/>
          </p:nvPr>
        </p:nvSpPr>
        <p:spPr/>
        <p:txBody>
          <a:bodyPr/>
          <a:lstStyle/>
          <a:p>
            <a:r>
              <a:rPr lang="en-US" dirty="0"/>
              <a:t>New Zealand GST Changes</a:t>
            </a:r>
          </a:p>
        </p:txBody>
      </p:sp>
      <p:sp>
        <p:nvSpPr>
          <p:cNvPr id="6" name="Slide Number Placeholder 5">
            <a:extLst>
              <a:ext uri="{FF2B5EF4-FFF2-40B4-BE49-F238E27FC236}">
                <a16:creationId xmlns:a16="http://schemas.microsoft.com/office/drawing/2014/main" id="{CDDC7329-9AFC-47F0-86D3-FFA6B6C4A03F}"/>
              </a:ext>
            </a:extLst>
          </p:cNvPr>
          <p:cNvSpPr>
            <a:spLocks noGrp="1"/>
          </p:cNvSpPr>
          <p:nvPr>
            <p:ph type="sldNum" sz="quarter" idx="12"/>
          </p:nvPr>
        </p:nvSpPr>
        <p:spPr/>
        <p:txBody>
          <a:bodyPr/>
          <a:lstStyle/>
          <a:p>
            <a:r>
              <a:rPr lang="en-GB"/>
              <a:t>Page </a:t>
            </a:r>
            <a:fld id="{F1BC30E3-FFE5-4B91-AA19-87A149EBB9EE}" type="slidenum">
              <a:rPr smtClean="0"/>
              <a:pPr/>
              <a:t>3</a:t>
            </a:fld>
            <a:endParaRPr dirty="0"/>
          </a:p>
        </p:txBody>
      </p:sp>
      <p:sp>
        <p:nvSpPr>
          <p:cNvPr id="3" name="Content Placeholder 2"/>
          <p:cNvSpPr>
            <a:spLocks noGrp="1"/>
          </p:cNvSpPr>
          <p:nvPr>
            <p:ph idx="1"/>
          </p:nvPr>
        </p:nvSpPr>
        <p:spPr>
          <a:xfrm>
            <a:off x="609917" y="1137920"/>
            <a:ext cx="10978515" cy="4834617"/>
          </a:xfrm>
        </p:spPr>
        <p:txBody>
          <a:bodyPr/>
          <a:lstStyle/>
          <a:p>
            <a:r>
              <a:rPr lang="en-NZ" sz="1800" dirty="0"/>
              <a:t>Any services supplied for the </a:t>
            </a:r>
            <a:r>
              <a:rPr lang="en-NZ" sz="1800" dirty="0">
                <a:solidFill>
                  <a:srgbClr val="FFE600"/>
                </a:solidFill>
              </a:rPr>
              <a:t>transportation of goods within New Zealand </a:t>
            </a:r>
            <a:r>
              <a:rPr lang="en-NZ" sz="1800" dirty="0"/>
              <a:t>(i.e. domestic transportation services)</a:t>
            </a:r>
            <a:r>
              <a:rPr lang="en-NZ" sz="1800" dirty="0">
                <a:solidFill>
                  <a:srgbClr val="FFE600"/>
                </a:solidFill>
              </a:rPr>
              <a:t> as part of international transport</a:t>
            </a:r>
            <a:r>
              <a:rPr lang="en-NZ" sz="1800" dirty="0"/>
              <a:t> will be </a:t>
            </a:r>
            <a:r>
              <a:rPr lang="en-NZ" sz="1800" dirty="0">
                <a:solidFill>
                  <a:srgbClr val="FFE600"/>
                </a:solidFill>
              </a:rPr>
              <a:t>zero-rated</a:t>
            </a:r>
            <a:r>
              <a:rPr lang="en-NZ" sz="1800" dirty="0"/>
              <a:t>, regardless of:</a:t>
            </a:r>
          </a:p>
          <a:p>
            <a:pPr lvl="1"/>
            <a:r>
              <a:rPr lang="en-NZ" sz="1600" dirty="0"/>
              <a:t>whether the supplier of domestic transportation is the same as the supplier of international transportation </a:t>
            </a:r>
          </a:p>
          <a:p>
            <a:pPr lvl="1"/>
            <a:r>
              <a:rPr lang="en-NZ" sz="1600" dirty="0"/>
              <a:t>the residency of the primary transport supplier (often a non-resident or international transporter)</a:t>
            </a:r>
          </a:p>
          <a:p>
            <a:endParaRPr lang="en-NZ" sz="1800" dirty="0"/>
          </a:p>
          <a:p>
            <a:r>
              <a:rPr lang="en-NZ" sz="1800" dirty="0"/>
              <a:t>Other services which will also be zero-rated include:</a:t>
            </a:r>
          </a:p>
          <a:p>
            <a:pPr lvl="1"/>
            <a:r>
              <a:rPr lang="en-NZ" sz="1600" dirty="0">
                <a:solidFill>
                  <a:srgbClr val="FFE600"/>
                </a:solidFill>
              </a:rPr>
              <a:t>ancillary transport activities</a:t>
            </a:r>
            <a:r>
              <a:rPr lang="en-NZ" sz="1600" dirty="0"/>
              <a:t> (such as loading, unloading and handling)</a:t>
            </a:r>
          </a:p>
          <a:p>
            <a:pPr lvl="1"/>
            <a:r>
              <a:rPr lang="en-NZ" sz="1600" dirty="0">
                <a:solidFill>
                  <a:srgbClr val="FFE600"/>
                </a:solidFill>
              </a:rPr>
              <a:t>insuring</a:t>
            </a:r>
            <a:r>
              <a:rPr lang="en-NZ" sz="1600" dirty="0"/>
              <a:t> or </a:t>
            </a:r>
            <a:r>
              <a:rPr lang="en-NZ" sz="1600" dirty="0">
                <a:solidFill>
                  <a:srgbClr val="FFE600"/>
                </a:solidFill>
              </a:rPr>
              <a:t>arranging insurance</a:t>
            </a:r>
          </a:p>
          <a:p>
            <a:pPr lvl="1"/>
            <a:r>
              <a:rPr lang="en-NZ" sz="1600" dirty="0">
                <a:solidFill>
                  <a:srgbClr val="FFE600"/>
                </a:solidFill>
              </a:rPr>
              <a:t>arranging the transport</a:t>
            </a:r>
          </a:p>
          <a:p>
            <a:endParaRPr lang="en-GB" sz="1800" dirty="0"/>
          </a:p>
          <a:p>
            <a:r>
              <a:rPr lang="en-GB" sz="1800" dirty="0"/>
              <a:t>With effect from </a:t>
            </a:r>
            <a:r>
              <a:rPr lang="en-GB" sz="1800" dirty="0">
                <a:solidFill>
                  <a:srgbClr val="FFE600"/>
                </a:solidFill>
              </a:rPr>
              <a:t>30 March 2022</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GST treatment of ancillary transportation services</a:t>
            </a:r>
          </a:p>
        </p:txBody>
      </p:sp>
      <p:sp>
        <p:nvSpPr>
          <p:cNvPr id="5" name="Footer Placeholder 4">
            <a:extLst>
              <a:ext uri="{FF2B5EF4-FFF2-40B4-BE49-F238E27FC236}">
                <a16:creationId xmlns:a16="http://schemas.microsoft.com/office/drawing/2014/main" id="{5B6166FF-C09B-4C40-9310-82826F691F6A}"/>
              </a:ext>
            </a:extLst>
          </p:cNvPr>
          <p:cNvSpPr>
            <a:spLocks noGrp="1"/>
          </p:cNvSpPr>
          <p:nvPr>
            <p:ph type="ftr" sz="quarter" idx="11"/>
          </p:nvPr>
        </p:nvSpPr>
        <p:spPr/>
        <p:txBody>
          <a:bodyPr/>
          <a:lstStyle/>
          <a:p>
            <a:r>
              <a:rPr lang="en-US" dirty="0"/>
              <a:t>New Zealand GST Changes</a:t>
            </a:r>
          </a:p>
        </p:txBody>
      </p:sp>
      <p:sp>
        <p:nvSpPr>
          <p:cNvPr id="6" name="Slide Number Placeholder 5">
            <a:extLst>
              <a:ext uri="{FF2B5EF4-FFF2-40B4-BE49-F238E27FC236}">
                <a16:creationId xmlns:a16="http://schemas.microsoft.com/office/drawing/2014/main" id="{CDDC7329-9AFC-47F0-86D3-FFA6B6C4A03F}"/>
              </a:ext>
            </a:extLst>
          </p:cNvPr>
          <p:cNvSpPr>
            <a:spLocks noGrp="1"/>
          </p:cNvSpPr>
          <p:nvPr>
            <p:ph type="sldNum" sz="quarter" idx="12"/>
          </p:nvPr>
        </p:nvSpPr>
        <p:spPr/>
        <p:txBody>
          <a:bodyPr/>
          <a:lstStyle/>
          <a:p>
            <a:r>
              <a:rPr lang="en-GB"/>
              <a:t>Page </a:t>
            </a:r>
            <a:fld id="{F1BC30E3-FFE5-4B91-AA19-87A149EBB9EE}" type="slidenum">
              <a:rPr smtClean="0"/>
              <a:pPr/>
              <a:t>4</a:t>
            </a:fld>
            <a:endParaRPr dirty="0"/>
          </a:p>
        </p:txBody>
      </p:sp>
      <p:sp>
        <p:nvSpPr>
          <p:cNvPr id="3" name="Content Placeholder 2"/>
          <p:cNvSpPr>
            <a:spLocks noGrp="1"/>
          </p:cNvSpPr>
          <p:nvPr>
            <p:ph idx="1"/>
          </p:nvPr>
        </p:nvSpPr>
        <p:spPr>
          <a:xfrm>
            <a:off x="609917" y="1137920"/>
            <a:ext cx="10978515" cy="4834617"/>
          </a:xfrm>
        </p:spPr>
        <p:txBody>
          <a:bodyPr/>
          <a:lstStyle/>
          <a:p>
            <a:r>
              <a:rPr lang="en-NZ" sz="1800" dirty="0"/>
              <a:t>Inland Revenue guidance issued in 2008:</a:t>
            </a:r>
          </a:p>
          <a:p>
            <a:endParaRPr lang="en-NZ" sz="1800" dirty="0"/>
          </a:p>
          <a:p>
            <a:endParaRPr lang="en-NZ" sz="1800" dirty="0"/>
          </a:p>
          <a:p>
            <a:endParaRPr lang="en-NZ" sz="1800" dirty="0"/>
          </a:p>
          <a:p>
            <a:endParaRPr lang="en-NZ" sz="1800" dirty="0"/>
          </a:p>
          <a:p>
            <a:endParaRPr lang="en-NZ" sz="1800" dirty="0"/>
          </a:p>
          <a:p>
            <a:endParaRPr lang="en-NZ" sz="1800" dirty="0"/>
          </a:p>
          <a:p>
            <a:endParaRPr lang="en-NZ" sz="1800" dirty="0"/>
          </a:p>
          <a:p>
            <a:endParaRPr lang="en-NZ" sz="1800" dirty="0"/>
          </a:p>
          <a:p>
            <a:endParaRPr lang="en-NZ" sz="1800" dirty="0"/>
          </a:p>
          <a:p>
            <a:endParaRPr lang="en-NZ" sz="1800" dirty="0"/>
          </a:p>
          <a:p>
            <a:endParaRPr lang="en-NZ" sz="1800" dirty="0"/>
          </a:p>
          <a:p>
            <a:endParaRPr lang="en-NZ" sz="1800" dirty="0"/>
          </a:p>
          <a:p>
            <a:r>
              <a:rPr lang="en-NZ" sz="1800" dirty="0"/>
              <a:t>Time for a review and update?</a:t>
            </a:r>
            <a:endParaRPr lang="en-NZ" sz="1600" dirty="0"/>
          </a:p>
          <a:p>
            <a:endParaRPr lang="en-NZ" sz="1800" dirty="0"/>
          </a:p>
          <a:p>
            <a:endParaRPr lang="en-GB" sz="1800" dirty="0"/>
          </a:p>
        </p:txBody>
      </p:sp>
      <p:graphicFrame>
        <p:nvGraphicFramePr>
          <p:cNvPr id="7" name="Table 7">
            <a:extLst>
              <a:ext uri="{FF2B5EF4-FFF2-40B4-BE49-F238E27FC236}">
                <a16:creationId xmlns:a16="http://schemas.microsoft.com/office/drawing/2014/main" id="{0182619B-3D09-4DC3-A16C-094F2D67850F}"/>
              </a:ext>
            </a:extLst>
          </p:cNvPr>
          <p:cNvGraphicFramePr>
            <a:graphicFrameLocks noGrp="1"/>
          </p:cNvGraphicFramePr>
          <p:nvPr>
            <p:extLst>
              <p:ext uri="{D42A27DB-BD31-4B8C-83A1-F6EECF244321}">
                <p14:modId xmlns:p14="http://schemas.microsoft.com/office/powerpoint/2010/main" val="494222568"/>
              </p:ext>
            </p:extLst>
          </p:nvPr>
        </p:nvGraphicFramePr>
        <p:xfrm>
          <a:off x="1320206" y="1552985"/>
          <a:ext cx="9195393" cy="3639312"/>
        </p:xfrm>
        <a:graphic>
          <a:graphicData uri="http://schemas.openxmlformats.org/drawingml/2006/table">
            <a:tbl>
              <a:tblPr firstRow="1" bandRow="1">
                <a:tableStyleId>{5C22544A-7EE6-4342-B048-85BDC9FD1C3A}</a:tableStyleId>
              </a:tblPr>
              <a:tblGrid>
                <a:gridCol w="3394669">
                  <a:extLst>
                    <a:ext uri="{9D8B030D-6E8A-4147-A177-3AD203B41FA5}">
                      <a16:colId xmlns:a16="http://schemas.microsoft.com/office/drawing/2014/main" val="2920133819"/>
                    </a:ext>
                  </a:extLst>
                </a:gridCol>
                <a:gridCol w="3190875">
                  <a:extLst>
                    <a:ext uri="{9D8B030D-6E8A-4147-A177-3AD203B41FA5}">
                      <a16:colId xmlns:a16="http://schemas.microsoft.com/office/drawing/2014/main" val="1547618102"/>
                    </a:ext>
                  </a:extLst>
                </a:gridCol>
                <a:gridCol w="2609849">
                  <a:extLst>
                    <a:ext uri="{9D8B030D-6E8A-4147-A177-3AD203B41FA5}">
                      <a16:colId xmlns:a16="http://schemas.microsoft.com/office/drawing/2014/main" val="3748389121"/>
                    </a:ext>
                  </a:extLst>
                </a:gridCol>
              </a:tblGrid>
              <a:tr h="370840">
                <a:tc>
                  <a:txBody>
                    <a:bodyPr/>
                    <a:lstStyle/>
                    <a:p>
                      <a:pPr marL="356616" marR="0" lvl="0"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800" b="0" i="0" u="none" strike="noStrike" kern="1200" cap="none" spc="0" normalizeH="0" baseline="0" noProof="0" dirty="0">
                          <a:ln>
                            <a:noFill/>
                          </a:ln>
                          <a:solidFill>
                            <a:prstClr val="white"/>
                          </a:solidFill>
                          <a:effectLst/>
                          <a:uLnTx/>
                          <a:uFillTx/>
                          <a:latin typeface="+mn-lt"/>
                          <a:ea typeface="+mn-ea"/>
                          <a:cs typeface="+mn-cs"/>
                        </a:rPr>
                        <a:t>Zero-rated services</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International Freight charge</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International Airport Dues</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Maintenance on foreign ships in transit</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Navigation Charges</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Arranging zero-rated transport</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Insurance of goods</a:t>
                      </a:r>
                      <a:endParaRPr kumimoji="0" lang="en-NZ" sz="1400" b="0" i="0" u="none" strike="noStrike" kern="1200" cap="none" spc="0" normalizeH="0" baseline="0" noProof="0" dirty="0">
                        <a:ln>
                          <a:noFill/>
                        </a:ln>
                        <a:solidFill>
                          <a:prstClr val="white"/>
                        </a:solidFill>
                        <a:effectLst/>
                        <a:uLnTx/>
                        <a:uFillTx/>
                        <a:latin typeface="+mn-lt"/>
                        <a:ea typeface="+mn-ea"/>
                        <a:cs typeface="+mn-cs"/>
                      </a:endParaRP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Express handling and Dangerous Goods fees (for international transport)</a:t>
                      </a:r>
                    </a:p>
                    <a:p>
                      <a:endParaRPr lang="en-NZ" dirty="0"/>
                    </a:p>
                  </a:txBody>
                  <a:tcPr>
                    <a:noFill/>
                  </a:tcPr>
                </a:tc>
                <a:tc>
                  <a:txBody>
                    <a:bodyPr/>
                    <a:lstStyle/>
                    <a:p>
                      <a:pPr marL="356616" marR="0" lvl="0"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800" b="0" i="0" u="none" strike="noStrike" kern="1200" cap="none" spc="0" normalizeH="0" baseline="0" noProof="0" dirty="0">
                          <a:ln>
                            <a:noFill/>
                          </a:ln>
                          <a:solidFill>
                            <a:prstClr val="white"/>
                          </a:solidFill>
                          <a:effectLst/>
                          <a:uLnTx/>
                          <a:uFillTx/>
                          <a:latin typeface="+mn-lt"/>
                          <a:ea typeface="+mn-ea"/>
                          <a:cs typeface="+mn-cs"/>
                        </a:rPr>
                        <a:t>Never zero-rated</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Storage</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Demurrage</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Forestry inspection fees</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Dangerous Goods fees (domestic transportation)</a:t>
                      </a:r>
                    </a:p>
                    <a:p>
                      <a:endParaRPr lang="en-NZ" dirty="0"/>
                    </a:p>
                  </a:txBody>
                  <a:tcPr>
                    <a:noFill/>
                  </a:tcPr>
                </a:tc>
                <a:tc>
                  <a:txBody>
                    <a:bodyPr/>
                    <a:lstStyle/>
                    <a:p>
                      <a:pPr marL="356616" marR="0" lvl="0"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800" b="0" i="0" u="none" strike="noStrike" kern="1200" cap="none" spc="0" normalizeH="0" baseline="0" noProof="0" dirty="0">
                          <a:ln>
                            <a:noFill/>
                          </a:ln>
                          <a:solidFill>
                            <a:prstClr val="white"/>
                          </a:solidFill>
                          <a:effectLst/>
                          <a:uLnTx/>
                          <a:uFillTx/>
                          <a:latin typeface="+mn-lt"/>
                          <a:ea typeface="+mn-ea"/>
                          <a:cs typeface="+mn-cs"/>
                        </a:rPr>
                        <a:t>Subject to GST, but can be zero-rated if supplied with international transportation</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Stevedoring</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Loading or unloading charges</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Port Service Charges</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Preparation of Customs entries</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Customs processing fees</a:t>
                      </a:r>
                    </a:p>
                    <a:p>
                      <a:pPr marL="713232" marR="0" lvl="1"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NZ" sz="1400" b="0" i="0" u="none" strike="noStrike" kern="1200" cap="none" spc="0" normalizeH="0" baseline="0" noProof="0" dirty="0">
                          <a:ln>
                            <a:noFill/>
                          </a:ln>
                          <a:solidFill>
                            <a:srgbClr val="FFE600"/>
                          </a:solidFill>
                          <a:effectLst/>
                          <a:uLnTx/>
                          <a:uFillTx/>
                          <a:latin typeface="+mn-lt"/>
                          <a:ea typeface="+mn-ea"/>
                          <a:cs typeface="+mn-cs"/>
                        </a:rPr>
                        <a:t>Agency fees</a:t>
                      </a:r>
                    </a:p>
                  </a:txBody>
                  <a:tcPr>
                    <a:noFill/>
                  </a:tcPr>
                </a:tc>
                <a:extLst>
                  <a:ext uri="{0D108BD9-81ED-4DB2-BD59-A6C34878D82A}">
                    <a16:rowId xmlns:a16="http://schemas.microsoft.com/office/drawing/2014/main" val="1687618622"/>
                  </a:ext>
                </a:extLst>
              </a:tr>
            </a:tbl>
          </a:graphicData>
        </a:graphic>
      </p:graphicFrame>
    </p:spTree>
    <p:custDataLst>
      <p:tags r:id="rId1"/>
    </p:custDataLst>
    <p:extLst>
      <p:ext uri="{BB962C8B-B14F-4D97-AF65-F5344CB8AC3E}">
        <p14:creationId xmlns:p14="http://schemas.microsoft.com/office/powerpoint/2010/main" val="316525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7117-BAE0-4AD4-BA32-DB486BE0B7D8}"/>
              </a:ext>
            </a:extLst>
          </p:cNvPr>
          <p:cNvSpPr>
            <a:spLocks noGrp="1"/>
          </p:cNvSpPr>
          <p:nvPr>
            <p:ph type="title"/>
          </p:nvPr>
        </p:nvSpPr>
        <p:spPr/>
        <p:txBody>
          <a:bodyPr/>
          <a:lstStyle/>
          <a:p>
            <a:r>
              <a:rPr lang="en-NZ" dirty="0"/>
              <a:t>Evidence for importers claiming import GST</a:t>
            </a:r>
          </a:p>
        </p:txBody>
      </p:sp>
      <p:sp>
        <p:nvSpPr>
          <p:cNvPr id="4" name="Footer Placeholder 3">
            <a:extLst>
              <a:ext uri="{FF2B5EF4-FFF2-40B4-BE49-F238E27FC236}">
                <a16:creationId xmlns:a16="http://schemas.microsoft.com/office/drawing/2014/main" id="{6ED157A8-941A-4EEF-9A4C-535E9F2BEABE}"/>
              </a:ext>
            </a:extLst>
          </p:cNvPr>
          <p:cNvSpPr>
            <a:spLocks noGrp="1"/>
          </p:cNvSpPr>
          <p:nvPr>
            <p:ph type="ftr" sz="quarter" idx="11"/>
          </p:nvPr>
        </p:nvSpPr>
        <p:spPr/>
        <p:txBody>
          <a:bodyPr/>
          <a:lstStyle/>
          <a:p>
            <a:r>
              <a:rPr lang="en-US" dirty="0"/>
              <a:t>New Zealand GST Changes</a:t>
            </a:r>
          </a:p>
        </p:txBody>
      </p:sp>
      <p:sp>
        <p:nvSpPr>
          <p:cNvPr id="5" name="Slide Number Placeholder 4">
            <a:extLst>
              <a:ext uri="{FF2B5EF4-FFF2-40B4-BE49-F238E27FC236}">
                <a16:creationId xmlns:a16="http://schemas.microsoft.com/office/drawing/2014/main" id="{121F27DA-F750-4462-AA7F-4AC48903B90E}"/>
              </a:ext>
            </a:extLst>
          </p:cNvPr>
          <p:cNvSpPr>
            <a:spLocks noGrp="1"/>
          </p:cNvSpPr>
          <p:nvPr>
            <p:ph type="sldNum" sz="quarter" idx="12"/>
          </p:nvPr>
        </p:nvSpPr>
        <p:spPr/>
        <p:txBody>
          <a:bodyPr/>
          <a:lstStyle/>
          <a:p>
            <a:r>
              <a:rPr lang="en-GB"/>
              <a:t>Page </a:t>
            </a:r>
            <a:fld id="{F1BC30E3-FFE5-4B91-AA19-87A149EBB9EE}" type="slidenum">
              <a:rPr smtClean="0"/>
              <a:pPr/>
              <a:t>5</a:t>
            </a:fld>
            <a:endParaRPr dirty="0"/>
          </a:p>
        </p:txBody>
      </p:sp>
      <p:sp>
        <p:nvSpPr>
          <p:cNvPr id="6" name="Content Placeholder 5">
            <a:extLst>
              <a:ext uri="{FF2B5EF4-FFF2-40B4-BE49-F238E27FC236}">
                <a16:creationId xmlns:a16="http://schemas.microsoft.com/office/drawing/2014/main" id="{DA1844DB-B313-48BC-9495-CE5021CCCDE6}"/>
              </a:ext>
            </a:extLst>
          </p:cNvPr>
          <p:cNvSpPr>
            <a:spLocks noGrp="1"/>
          </p:cNvSpPr>
          <p:nvPr>
            <p:ph idx="1"/>
          </p:nvPr>
        </p:nvSpPr>
        <p:spPr/>
        <p:txBody>
          <a:bodyPr/>
          <a:lstStyle/>
          <a:p>
            <a:r>
              <a:rPr lang="en-NZ" sz="1800" dirty="0"/>
              <a:t>Four different types of documents issued by Customs can be used as “invoices” to claim an input tax deduction:</a:t>
            </a:r>
          </a:p>
          <a:p>
            <a:pPr lvl="1"/>
            <a:r>
              <a:rPr lang="en-NZ" sz="1600" dirty="0"/>
              <a:t>an </a:t>
            </a:r>
            <a:r>
              <a:rPr lang="en-NZ" sz="1600" dirty="0">
                <a:solidFill>
                  <a:srgbClr val="FFE600"/>
                </a:solidFill>
              </a:rPr>
              <a:t>electronic import entry</a:t>
            </a:r>
            <a:r>
              <a:rPr lang="en-NZ" sz="1600" dirty="0"/>
              <a:t> once the entry has been passed</a:t>
            </a:r>
          </a:p>
          <a:p>
            <a:pPr lvl="1"/>
            <a:r>
              <a:rPr lang="en-NZ" sz="1600" dirty="0"/>
              <a:t>a </a:t>
            </a:r>
            <a:r>
              <a:rPr lang="en-NZ" sz="1600" dirty="0">
                <a:solidFill>
                  <a:srgbClr val="FFE600"/>
                </a:solidFill>
              </a:rPr>
              <a:t>Deferred Payment Statement</a:t>
            </a:r>
            <a:r>
              <a:rPr lang="en-NZ" sz="1600" dirty="0"/>
              <a:t> issued to an importer</a:t>
            </a:r>
          </a:p>
          <a:p>
            <a:pPr lvl="1"/>
            <a:r>
              <a:rPr lang="en-NZ" sz="1600" dirty="0"/>
              <a:t>a </a:t>
            </a:r>
            <a:r>
              <a:rPr lang="en-NZ" sz="1600" dirty="0">
                <a:solidFill>
                  <a:srgbClr val="FFE600"/>
                </a:solidFill>
              </a:rPr>
              <a:t>cash statement</a:t>
            </a:r>
          </a:p>
          <a:p>
            <a:pPr lvl="1"/>
            <a:r>
              <a:rPr lang="en-NZ" sz="1600" dirty="0"/>
              <a:t>a </a:t>
            </a:r>
            <a:r>
              <a:rPr lang="en-NZ" sz="1600" dirty="0">
                <a:solidFill>
                  <a:srgbClr val="FFE600"/>
                </a:solidFill>
              </a:rPr>
              <a:t>manual invoice / statement</a:t>
            </a:r>
          </a:p>
          <a:p>
            <a:endParaRPr lang="en-NZ" sz="1800" dirty="0"/>
          </a:p>
          <a:p>
            <a:r>
              <a:rPr lang="en-NZ" sz="1800" dirty="0"/>
              <a:t>A registered person who claims an input tax deduction based on one of the above types of invoice must keep the </a:t>
            </a:r>
            <a:r>
              <a:rPr lang="en-NZ" sz="1800" dirty="0">
                <a:solidFill>
                  <a:srgbClr val="FFE600"/>
                </a:solidFill>
              </a:rPr>
              <a:t>invoice</a:t>
            </a:r>
            <a:r>
              <a:rPr lang="en-NZ" sz="1800" dirty="0"/>
              <a:t> as well as </a:t>
            </a:r>
            <a:r>
              <a:rPr lang="en-NZ" sz="1800" dirty="0">
                <a:solidFill>
                  <a:srgbClr val="FFE600"/>
                </a:solidFill>
              </a:rPr>
              <a:t>evidence of the imported goods</a:t>
            </a:r>
            <a:r>
              <a:rPr lang="en-NZ" sz="1800" dirty="0"/>
              <a:t> (such as an import entry) to </a:t>
            </a:r>
            <a:r>
              <a:rPr lang="en-NZ" sz="1800" dirty="0">
                <a:solidFill>
                  <a:srgbClr val="FFE600"/>
                </a:solidFill>
              </a:rPr>
              <a:t>meet their record-keeping obligations</a:t>
            </a:r>
            <a:endParaRPr lang="en-NZ" sz="1800" dirty="0"/>
          </a:p>
          <a:p>
            <a:endParaRPr lang="en-NZ" sz="1800" dirty="0"/>
          </a:p>
          <a:p>
            <a:r>
              <a:rPr lang="en-NZ" sz="1800" dirty="0"/>
              <a:t>The above applies to input tax deductions for import GST on and following </a:t>
            </a:r>
            <a:r>
              <a:rPr lang="en-NZ" sz="1800" dirty="0">
                <a:solidFill>
                  <a:srgbClr val="FFE600"/>
                </a:solidFill>
              </a:rPr>
              <a:t>9 July 2022</a:t>
            </a:r>
            <a:r>
              <a:rPr lang="en-NZ" sz="1800" dirty="0"/>
              <a:t> for an indefinite period</a:t>
            </a:r>
          </a:p>
        </p:txBody>
      </p:sp>
    </p:spTree>
    <p:extLst>
      <p:ext uri="{BB962C8B-B14F-4D97-AF65-F5344CB8AC3E}">
        <p14:creationId xmlns:p14="http://schemas.microsoft.com/office/powerpoint/2010/main" val="285526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7C92-D9BC-42C3-B69E-456AB974AD0E}"/>
              </a:ext>
            </a:extLst>
          </p:cNvPr>
          <p:cNvSpPr>
            <a:spLocks noGrp="1"/>
          </p:cNvSpPr>
          <p:nvPr>
            <p:ph type="title"/>
          </p:nvPr>
        </p:nvSpPr>
        <p:spPr/>
        <p:txBody>
          <a:bodyPr/>
          <a:lstStyle/>
          <a:p>
            <a:r>
              <a:rPr lang="en-NZ" dirty="0"/>
              <a:t>Recalculation of import GST following post importation events</a:t>
            </a:r>
          </a:p>
        </p:txBody>
      </p:sp>
      <p:sp>
        <p:nvSpPr>
          <p:cNvPr id="4" name="Footer Placeholder 3">
            <a:extLst>
              <a:ext uri="{FF2B5EF4-FFF2-40B4-BE49-F238E27FC236}">
                <a16:creationId xmlns:a16="http://schemas.microsoft.com/office/drawing/2014/main" id="{FF0FAC34-6416-4D96-9C9F-6C8D595074B6}"/>
              </a:ext>
            </a:extLst>
          </p:cNvPr>
          <p:cNvSpPr>
            <a:spLocks noGrp="1"/>
          </p:cNvSpPr>
          <p:nvPr>
            <p:ph type="ftr" sz="quarter" idx="11"/>
          </p:nvPr>
        </p:nvSpPr>
        <p:spPr/>
        <p:txBody>
          <a:bodyPr/>
          <a:lstStyle/>
          <a:p>
            <a:r>
              <a:rPr lang="en-US" dirty="0"/>
              <a:t>New Zealand GST Changes</a:t>
            </a:r>
          </a:p>
        </p:txBody>
      </p:sp>
      <p:sp>
        <p:nvSpPr>
          <p:cNvPr id="5" name="Slide Number Placeholder 4">
            <a:extLst>
              <a:ext uri="{FF2B5EF4-FFF2-40B4-BE49-F238E27FC236}">
                <a16:creationId xmlns:a16="http://schemas.microsoft.com/office/drawing/2014/main" id="{CDB5351A-54E6-4837-B8FA-EEA5BA46617F}"/>
              </a:ext>
            </a:extLst>
          </p:cNvPr>
          <p:cNvSpPr>
            <a:spLocks noGrp="1"/>
          </p:cNvSpPr>
          <p:nvPr>
            <p:ph type="sldNum" sz="quarter" idx="12"/>
          </p:nvPr>
        </p:nvSpPr>
        <p:spPr/>
        <p:txBody>
          <a:bodyPr/>
          <a:lstStyle/>
          <a:p>
            <a:r>
              <a:rPr lang="en-GB"/>
              <a:t>Page </a:t>
            </a:r>
            <a:fld id="{F1BC30E3-FFE5-4B91-AA19-87A149EBB9EE}" type="slidenum">
              <a:rPr smtClean="0"/>
              <a:pPr/>
              <a:t>6</a:t>
            </a:fld>
            <a:endParaRPr dirty="0"/>
          </a:p>
        </p:txBody>
      </p:sp>
      <p:sp>
        <p:nvSpPr>
          <p:cNvPr id="6" name="Content Placeholder 5">
            <a:extLst>
              <a:ext uri="{FF2B5EF4-FFF2-40B4-BE49-F238E27FC236}">
                <a16:creationId xmlns:a16="http://schemas.microsoft.com/office/drawing/2014/main" id="{EA626165-6C7D-4FF2-B7A7-7AA99EA32AED}"/>
              </a:ext>
            </a:extLst>
          </p:cNvPr>
          <p:cNvSpPr>
            <a:spLocks noGrp="1"/>
          </p:cNvSpPr>
          <p:nvPr>
            <p:ph idx="1"/>
          </p:nvPr>
        </p:nvSpPr>
        <p:spPr>
          <a:xfrm>
            <a:off x="609918" y="1137919"/>
            <a:ext cx="10978515" cy="5103855"/>
          </a:xfrm>
        </p:spPr>
        <p:txBody>
          <a:bodyPr/>
          <a:lstStyle/>
          <a:p>
            <a:r>
              <a:rPr lang="en-NZ" sz="1800" dirty="0"/>
              <a:t>Import GST can be </a:t>
            </a:r>
            <a:r>
              <a:rPr lang="en-NZ" sz="1800" dirty="0">
                <a:solidFill>
                  <a:schemeClr val="tx2"/>
                </a:solidFill>
              </a:rPr>
              <a:t>claimed back from the </a:t>
            </a:r>
            <a:r>
              <a:rPr lang="en-NZ" sz="1800" u="sng" dirty="0">
                <a:solidFill>
                  <a:schemeClr val="tx2"/>
                </a:solidFill>
              </a:rPr>
              <a:t>IRD</a:t>
            </a:r>
            <a:r>
              <a:rPr lang="en-NZ" sz="1800" dirty="0"/>
              <a:t> where:</a:t>
            </a:r>
          </a:p>
          <a:p>
            <a:pPr lvl="1"/>
            <a:r>
              <a:rPr lang="en-NZ" sz="1600" dirty="0"/>
              <a:t>GST has been </a:t>
            </a:r>
            <a:r>
              <a:rPr lang="en-NZ" sz="1600" dirty="0">
                <a:solidFill>
                  <a:schemeClr val="tx2"/>
                </a:solidFill>
              </a:rPr>
              <a:t>overpaid</a:t>
            </a:r>
            <a:r>
              <a:rPr lang="en-NZ" sz="1600" dirty="0"/>
              <a:t> to Customs </a:t>
            </a:r>
            <a:r>
              <a:rPr lang="en-NZ" sz="1600" dirty="0">
                <a:solidFill>
                  <a:schemeClr val="tx2"/>
                </a:solidFill>
              </a:rPr>
              <a:t>by GST-registered importers</a:t>
            </a:r>
            <a:r>
              <a:rPr lang="en-NZ" sz="1600" dirty="0"/>
              <a:t> who can claim an input tax deduction; and</a:t>
            </a:r>
          </a:p>
          <a:p>
            <a:pPr lvl="1"/>
            <a:r>
              <a:rPr lang="en-NZ" sz="1600" dirty="0"/>
              <a:t>only when the </a:t>
            </a:r>
            <a:r>
              <a:rPr lang="en-NZ" sz="1600" dirty="0">
                <a:solidFill>
                  <a:schemeClr val="tx2"/>
                </a:solidFill>
              </a:rPr>
              <a:t>imported goods are used for, or are available for use in making taxable supplies, other than</a:t>
            </a:r>
            <a:r>
              <a:rPr lang="en-NZ" sz="1600" dirty="0"/>
              <a:t>:</a:t>
            </a:r>
          </a:p>
          <a:p>
            <a:pPr lvl="2"/>
            <a:r>
              <a:rPr lang="en-NZ" sz="1400" dirty="0"/>
              <a:t>the </a:t>
            </a:r>
            <a:r>
              <a:rPr lang="en-NZ" sz="1400" dirty="0">
                <a:solidFill>
                  <a:schemeClr val="tx2"/>
                </a:solidFill>
              </a:rPr>
              <a:t>delivery</a:t>
            </a:r>
            <a:r>
              <a:rPr lang="en-NZ" sz="1400" dirty="0"/>
              <a:t> of the goods to a person in New Zealand; or</a:t>
            </a:r>
          </a:p>
          <a:p>
            <a:pPr lvl="2"/>
            <a:r>
              <a:rPr lang="en-NZ" sz="1400" dirty="0">
                <a:solidFill>
                  <a:schemeClr val="tx2"/>
                </a:solidFill>
              </a:rPr>
              <a:t>arranging or making easier the delivery</a:t>
            </a:r>
            <a:r>
              <a:rPr lang="en-NZ" sz="1400" dirty="0"/>
              <a:t> of the goods to a person in New Zealand</a:t>
            </a:r>
          </a:p>
          <a:p>
            <a:pPr lvl="2"/>
            <a:endParaRPr lang="en-NZ" sz="1400" dirty="0"/>
          </a:p>
          <a:p>
            <a:r>
              <a:rPr lang="en-NZ" sz="1800" dirty="0"/>
              <a:t>Limited circumstances where GST can be </a:t>
            </a:r>
            <a:r>
              <a:rPr lang="en-NZ" sz="1800" dirty="0">
                <a:solidFill>
                  <a:schemeClr val="tx2"/>
                </a:solidFill>
              </a:rPr>
              <a:t>refunded by </a:t>
            </a:r>
            <a:r>
              <a:rPr lang="en-NZ" sz="1800" u="sng" dirty="0">
                <a:solidFill>
                  <a:schemeClr val="tx2"/>
                </a:solidFill>
              </a:rPr>
              <a:t>Customs</a:t>
            </a:r>
            <a:r>
              <a:rPr lang="en-NZ" sz="1800" dirty="0"/>
              <a:t> to GST registered importers.</a:t>
            </a:r>
          </a:p>
          <a:p>
            <a:endParaRPr lang="en-NZ" sz="1800" dirty="0"/>
          </a:p>
          <a:p>
            <a:r>
              <a:rPr lang="en-NZ" sz="1800" dirty="0"/>
              <a:t>For example, a GST registered importer is subject to annual transfer pricing calculations from its offshore parent company.  A credit note is issued by the parent company in respect of the related party imports.  The importers is entitled to request a refund of duty from Customs, but will not get a refund of GST from Customs.</a:t>
            </a:r>
          </a:p>
          <a:p>
            <a:endParaRPr lang="en-NZ" sz="1800" dirty="0"/>
          </a:p>
        </p:txBody>
      </p:sp>
    </p:spTree>
    <p:extLst>
      <p:ext uri="{BB962C8B-B14F-4D97-AF65-F5344CB8AC3E}">
        <p14:creationId xmlns:p14="http://schemas.microsoft.com/office/powerpoint/2010/main" val="419078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75F7-EB1C-439D-A6D1-C61F5111BD29}"/>
              </a:ext>
            </a:extLst>
          </p:cNvPr>
          <p:cNvSpPr>
            <a:spLocks noGrp="1"/>
          </p:cNvSpPr>
          <p:nvPr>
            <p:ph type="title"/>
          </p:nvPr>
        </p:nvSpPr>
        <p:spPr/>
        <p:txBody>
          <a:bodyPr/>
          <a:lstStyle/>
          <a:p>
            <a:r>
              <a:rPr lang="en-NZ" dirty="0"/>
              <a:t>How brokers should be treating GST paid to Customs</a:t>
            </a:r>
          </a:p>
        </p:txBody>
      </p:sp>
      <p:sp>
        <p:nvSpPr>
          <p:cNvPr id="4" name="Footer Placeholder 3">
            <a:extLst>
              <a:ext uri="{FF2B5EF4-FFF2-40B4-BE49-F238E27FC236}">
                <a16:creationId xmlns:a16="http://schemas.microsoft.com/office/drawing/2014/main" id="{7D280760-61AD-4254-9685-8C19D6BB7DFD}"/>
              </a:ext>
            </a:extLst>
          </p:cNvPr>
          <p:cNvSpPr>
            <a:spLocks noGrp="1"/>
          </p:cNvSpPr>
          <p:nvPr>
            <p:ph type="ftr" sz="quarter" idx="11"/>
          </p:nvPr>
        </p:nvSpPr>
        <p:spPr/>
        <p:txBody>
          <a:bodyPr/>
          <a:lstStyle/>
          <a:p>
            <a:r>
              <a:rPr lang="en-US" dirty="0"/>
              <a:t>New Zealand GST Changes</a:t>
            </a:r>
          </a:p>
        </p:txBody>
      </p:sp>
      <p:sp>
        <p:nvSpPr>
          <p:cNvPr id="5" name="Slide Number Placeholder 4">
            <a:extLst>
              <a:ext uri="{FF2B5EF4-FFF2-40B4-BE49-F238E27FC236}">
                <a16:creationId xmlns:a16="http://schemas.microsoft.com/office/drawing/2014/main" id="{E72D4EC3-D0D3-4565-9685-A355EFD5D8B4}"/>
              </a:ext>
            </a:extLst>
          </p:cNvPr>
          <p:cNvSpPr>
            <a:spLocks noGrp="1"/>
          </p:cNvSpPr>
          <p:nvPr>
            <p:ph type="sldNum" sz="quarter" idx="12"/>
          </p:nvPr>
        </p:nvSpPr>
        <p:spPr/>
        <p:txBody>
          <a:bodyPr/>
          <a:lstStyle/>
          <a:p>
            <a:r>
              <a:rPr lang="en-GB"/>
              <a:t>Page </a:t>
            </a:r>
            <a:fld id="{F1BC30E3-FFE5-4B91-AA19-87A149EBB9EE}" type="slidenum">
              <a:rPr smtClean="0"/>
              <a:pPr/>
              <a:t>7</a:t>
            </a:fld>
            <a:endParaRPr dirty="0"/>
          </a:p>
        </p:txBody>
      </p:sp>
      <p:sp>
        <p:nvSpPr>
          <p:cNvPr id="6" name="Content Placeholder 5">
            <a:extLst>
              <a:ext uri="{FF2B5EF4-FFF2-40B4-BE49-F238E27FC236}">
                <a16:creationId xmlns:a16="http://schemas.microsoft.com/office/drawing/2014/main" id="{053036DB-4520-4A1F-B1BA-FCDF264C1111}"/>
              </a:ext>
            </a:extLst>
          </p:cNvPr>
          <p:cNvSpPr>
            <a:spLocks noGrp="1"/>
          </p:cNvSpPr>
          <p:nvPr>
            <p:ph idx="1"/>
          </p:nvPr>
        </p:nvSpPr>
        <p:spPr>
          <a:xfrm>
            <a:off x="609918" y="1137920"/>
            <a:ext cx="10978515" cy="5117106"/>
          </a:xfrm>
        </p:spPr>
        <p:txBody>
          <a:bodyPr/>
          <a:lstStyle/>
          <a:p>
            <a:r>
              <a:rPr lang="en-NZ" sz="1800" dirty="0"/>
              <a:t>The customs broker </a:t>
            </a:r>
            <a:r>
              <a:rPr lang="en-NZ" sz="1800" u="sng" dirty="0">
                <a:solidFill>
                  <a:schemeClr val="tx2"/>
                </a:solidFill>
              </a:rPr>
              <a:t>cannot</a:t>
            </a:r>
            <a:r>
              <a:rPr lang="en-NZ" sz="1800" dirty="0">
                <a:solidFill>
                  <a:schemeClr val="tx2"/>
                </a:solidFill>
              </a:rPr>
              <a:t> claim an input tax deduction for GST they pay to Customs on behalf of the importer client</a:t>
            </a:r>
            <a:r>
              <a:rPr lang="en-NZ" sz="1800" dirty="0"/>
              <a:t> as they:</a:t>
            </a:r>
          </a:p>
          <a:p>
            <a:pPr lvl="1"/>
            <a:r>
              <a:rPr lang="en-NZ" sz="1600" dirty="0"/>
              <a:t>pays the GST that Customs collects on behalf of the importer (not on their own account)</a:t>
            </a:r>
          </a:p>
          <a:p>
            <a:pPr lvl="1"/>
            <a:r>
              <a:rPr lang="en-NZ" sz="1600" dirty="0"/>
              <a:t>is not the person who enters the goods for home consumption</a:t>
            </a:r>
          </a:p>
          <a:p>
            <a:pPr lvl="1"/>
            <a:r>
              <a:rPr lang="en-NZ" sz="1600" dirty="0"/>
              <a:t>does not acquire the imported goods for use in their own taxable activity</a:t>
            </a:r>
          </a:p>
          <a:p>
            <a:endParaRPr lang="en-NZ" sz="1800" dirty="0"/>
          </a:p>
          <a:p>
            <a:r>
              <a:rPr lang="en-NZ" sz="1800" dirty="0">
                <a:solidFill>
                  <a:schemeClr val="tx2"/>
                </a:solidFill>
              </a:rPr>
              <a:t>Agency rules will </a:t>
            </a:r>
            <a:r>
              <a:rPr lang="en-NZ" sz="1800" u="sng" dirty="0">
                <a:solidFill>
                  <a:schemeClr val="tx2"/>
                </a:solidFill>
              </a:rPr>
              <a:t>not</a:t>
            </a:r>
            <a:r>
              <a:rPr lang="en-NZ" sz="1800" dirty="0">
                <a:solidFill>
                  <a:schemeClr val="tx2"/>
                </a:solidFill>
              </a:rPr>
              <a:t> usually apply</a:t>
            </a:r>
            <a:r>
              <a:rPr lang="en-NZ" sz="1800" dirty="0"/>
              <a:t> to a customs broker as they </a:t>
            </a:r>
            <a:r>
              <a:rPr lang="en-NZ" sz="1800" dirty="0">
                <a:solidFill>
                  <a:schemeClr val="tx2"/>
                </a:solidFill>
              </a:rPr>
              <a:t>do not act as </a:t>
            </a:r>
            <a:r>
              <a:rPr lang="en-NZ" sz="1800" dirty="0">
                <a:solidFill>
                  <a:srgbClr val="FFE600"/>
                </a:solidFill>
              </a:rPr>
              <a:t>agent for the importer </a:t>
            </a:r>
            <a:r>
              <a:rPr lang="en-NZ" sz="1800" dirty="0">
                <a:solidFill>
                  <a:schemeClr val="tx2"/>
                </a:solidFill>
              </a:rPr>
              <a:t>for the supply</a:t>
            </a:r>
            <a:r>
              <a:rPr lang="en-NZ" sz="1800" dirty="0"/>
              <a:t> of the goods (they merely act as agent for the importer in taking the steps necessary to clear the goods through Customs)</a:t>
            </a:r>
          </a:p>
          <a:p>
            <a:endParaRPr lang="en-NZ" sz="1800" dirty="0"/>
          </a:p>
          <a:p>
            <a:r>
              <a:rPr lang="en-NZ" sz="1800" dirty="0"/>
              <a:t>The customs broker </a:t>
            </a:r>
            <a:r>
              <a:rPr lang="en-NZ" sz="1800" u="sng" dirty="0">
                <a:solidFill>
                  <a:schemeClr val="tx2"/>
                </a:solidFill>
              </a:rPr>
              <a:t>cannot</a:t>
            </a:r>
            <a:r>
              <a:rPr lang="en-NZ" sz="1800" dirty="0">
                <a:solidFill>
                  <a:schemeClr val="tx2"/>
                </a:solidFill>
              </a:rPr>
              <a:t> issue any documentation</a:t>
            </a:r>
            <a:r>
              <a:rPr lang="en-NZ" sz="1800" dirty="0"/>
              <a:t> (for example a tax invoice) </a:t>
            </a:r>
            <a:r>
              <a:rPr lang="en-NZ" sz="1800" dirty="0">
                <a:solidFill>
                  <a:schemeClr val="tx2"/>
                </a:solidFill>
              </a:rPr>
              <a:t>claiming to charge GST when requesting reimbursement</a:t>
            </a:r>
            <a:r>
              <a:rPr lang="en-NZ" sz="1800" dirty="0"/>
              <a:t> for the GST they have paid to Customs, as this reimbursement is </a:t>
            </a:r>
            <a:r>
              <a:rPr lang="en-NZ" sz="1800" dirty="0">
                <a:solidFill>
                  <a:schemeClr val="tx2"/>
                </a:solidFill>
              </a:rPr>
              <a:t>not for a taxable supply that the customs broker made</a:t>
            </a:r>
          </a:p>
          <a:p>
            <a:endParaRPr lang="en-NZ" sz="1800" dirty="0"/>
          </a:p>
          <a:p>
            <a:r>
              <a:rPr lang="en-NZ" sz="1800" dirty="0"/>
              <a:t>The customs broker </a:t>
            </a:r>
            <a:r>
              <a:rPr lang="en-NZ" sz="1800" u="sng" dirty="0">
                <a:solidFill>
                  <a:srgbClr val="FFE600"/>
                </a:solidFill>
              </a:rPr>
              <a:t>cannot</a:t>
            </a:r>
            <a:r>
              <a:rPr lang="en-NZ" sz="1800" dirty="0">
                <a:solidFill>
                  <a:srgbClr val="FFE600"/>
                </a:solidFill>
              </a:rPr>
              <a:t> claim an input tax deduction where an importer fails to reimburse</a:t>
            </a:r>
            <a:r>
              <a:rPr lang="en-NZ" sz="1800" dirty="0"/>
              <a:t> the customs broker for GST they paid to Customs, as the GST they paid to Customs </a:t>
            </a:r>
            <a:r>
              <a:rPr lang="en-NZ" sz="1800" dirty="0">
                <a:solidFill>
                  <a:srgbClr val="FFE600"/>
                </a:solidFill>
              </a:rPr>
              <a:t>does not relate to the customs broker’s taxable activity</a:t>
            </a:r>
          </a:p>
        </p:txBody>
      </p:sp>
    </p:spTree>
    <p:extLst>
      <p:ext uri="{BB962C8B-B14F-4D97-AF65-F5344CB8AC3E}">
        <p14:creationId xmlns:p14="http://schemas.microsoft.com/office/powerpoint/2010/main" val="189071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C054-72E1-48F6-9456-83E0A762F81B}"/>
              </a:ext>
            </a:extLst>
          </p:cNvPr>
          <p:cNvSpPr>
            <a:spLocks noGrp="1"/>
          </p:cNvSpPr>
          <p:nvPr>
            <p:ph type="title"/>
          </p:nvPr>
        </p:nvSpPr>
        <p:spPr/>
        <p:txBody>
          <a:bodyPr/>
          <a:lstStyle/>
          <a:p>
            <a:r>
              <a:rPr lang="en-NZ" dirty="0"/>
              <a:t>Other issues</a:t>
            </a:r>
          </a:p>
        </p:txBody>
      </p:sp>
      <p:sp>
        <p:nvSpPr>
          <p:cNvPr id="4" name="Footer Placeholder 3">
            <a:extLst>
              <a:ext uri="{FF2B5EF4-FFF2-40B4-BE49-F238E27FC236}">
                <a16:creationId xmlns:a16="http://schemas.microsoft.com/office/drawing/2014/main" id="{0F74F9AD-8E74-4B74-8E86-26E1C9618B57}"/>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5678AFA-811D-46FA-90DE-B38CD41E5890}"/>
              </a:ext>
            </a:extLst>
          </p:cNvPr>
          <p:cNvSpPr>
            <a:spLocks noGrp="1"/>
          </p:cNvSpPr>
          <p:nvPr>
            <p:ph type="sldNum" sz="quarter" idx="12"/>
          </p:nvPr>
        </p:nvSpPr>
        <p:spPr/>
        <p:txBody>
          <a:bodyPr/>
          <a:lstStyle/>
          <a:p>
            <a:r>
              <a:rPr lang="en-GB"/>
              <a:t>Page </a:t>
            </a:r>
            <a:fld id="{F1BC30E3-FFE5-4B91-AA19-87A149EBB9EE}" type="slidenum">
              <a:rPr smtClean="0"/>
              <a:pPr/>
              <a:t>8</a:t>
            </a:fld>
            <a:endParaRPr dirty="0"/>
          </a:p>
        </p:txBody>
      </p:sp>
      <p:sp>
        <p:nvSpPr>
          <p:cNvPr id="6" name="Content Placeholder 5">
            <a:extLst>
              <a:ext uri="{FF2B5EF4-FFF2-40B4-BE49-F238E27FC236}">
                <a16:creationId xmlns:a16="http://schemas.microsoft.com/office/drawing/2014/main" id="{4338B0D5-DF40-43F0-B6D7-430FB9B1174F}"/>
              </a:ext>
            </a:extLst>
          </p:cNvPr>
          <p:cNvSpPr>
            <a:spLocks noGrp="1"/>
          </p:cNvSpPr>
          <p:nvPr>
            <p:ph idx="1"/>
          </p:nvPr>
        </p:nvSpPr>
        <p:spPr/>
        <p:txBody>
          <a:bodyPr/>
          <a:lstStyle/>
          <a:p>
            <a:r>
              <a:rPr lang="en-NZ" dirty="0"/>
              <a:t>Tax invoices changes with effect from 1 April 2023</a:t>
            </a:r>
          </a:p>
          <a:p>
            <a:endParaRPr lang="en-NZ" dirty="0"/>
          </a:p>
          <a:p>
            <a:r>
              <a:rPr lang="en-NZ" dirty="0" err="1"/>
              <a:t>eInvoicing</a:t>
            </a:r>
            <a:r>
              <a:rPr lang="en-NZ" dirty="0"/>
              <a:t> in Australia and New Zealand</a:t>
            </a:r>
          </a:p>
          <a:p>
            <a:endParaRPr lang="en-NZ" dirty="0"/>
          </a:p>
          <a:p>
            <a:r>
              <a:rPr lang="en-NZ" dirty="0"/>
              <a:t>Processing of Deferred Payment Scheme applications</a:t>
            </a:r>
          </a:p>
          <a:p>
            <a:endParaRPr lang="en-NZ" dirty="0"/>
          </a:p>
          <a:p>
            <a:r>
              <a:rPr lang="en-NZ" dirty="0"/>
              <a:t>Provisional Values Scheme </a:t>
            </a:r>
          </a:p>
          <a:p>
            <a:endParaRPr lang="en-NZ" dirty="0"/>
          </a:p>
        </p:txBody>
      </p:sp>
    </p:spTree>
    <p:extLst>
      <p:ext uri="{BB962C8B-B14F-4D97-AF65-F5344CB8AC3E}">
        <p14:creationId xmlns:p14="http://schemas.microsoft.com/office/powerpoint/2010/main" val="118081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Questions?</a:t>
            </a:r>
          </a:p>
        </p:txBody>
      </p:sp>
      <p:sp>
        <p:nvSpPr>
          <p:cNvPr id="5" name="Subtitle 4">
            <a:extLst>
              <a:ext uri="{FF2B5EF4-FFF2-40B4-BE49-F238E27FC236}">
                <a16:creationId xmlns:a16="http://schemas.microsoft.com/office/drawing/2014/main" id="{DBF33891-431D-4180-8400-95D76F4BF681}"/>
              </a:ext>
            </a:extLst>
          </p:cNvPr>
          <p:cNvSpPr>
            <a:spLocks noGrp="1"/>
          </p:cNvSpPr>
          <p:nvPr>
            <p:ph type="subTitle" idx="1"/>
          </p:nvPr>
        </p:nvSpPr>
        <p:spPr/>
        <p:txBody>
          <a:bodyPr/>
          <a:lstStyle/>
          <a:p>
            <a:r>
              <a:rPr lang="en-NZ" dirty="0"/>
              <a:t>paul.smith@nz.ey.com</a:t>
            </a:r>
          </a:p>
          <a:p>
            <a:r>
              <a:rPr lang="en-NZ" dirty="0"/>
              <a:t>jared.otto@ird.govt.nz</a:t>
            </a:r>
          </a:p>
        </p:txBody>
      </p:sp>
    </p:spTree>
    <p:custDataLst>
      <p:tags r:id="rId1"/>
    </p:custDataLst>
    <p:extLst>
      <p:ext uri="{BB962C8B-B14F-4D97-AF65-F5344CB8AC3E}">
        <p14:creationId xmlns:p14="http://schemas.microsoft.com/office/powerpoint/2010/main" val="830493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677913190771618"/>
</p:tagLst>
</file>

<file path=ppt/tags/tag2.xml><?xml version="1.0" encoding="utf-8"?>
<p:tagLst xmlns:a="http://schemas.openxmlformats.org/drawingml/2006/main" xmlns:r="http://schemas.openxmlformats.org/officeDocument/2006/relationships" xmlns:p="http://schemas.openxmlformats.org/presentationml/2006/main">
  <p:tag name="TEMPLAFYSLIDEID" val="637677913190771622"/>
</p:tagLst>
</file>

<file path=ppt/tags/tag3.xml><?xml version="1.0" encoding="utf-8"?>
<p:tagLst xmlns:a="http://schemas.openxmlformats.org/drawingml/2006/main" xmlns:r="http://schemas.openxmlformats.org/officeDocument/2006/relationships" xmlns:p="http://schemas.openxmlformats.org/presentationml/2006/main">
  <p:tag name="TEMPLAFYSLIDEID" val="637677913191084154"/>
</p:tagLst>
</file>

<file path=ppt/tags/tag4.xml><?xml version="1.0" encoding="utf-8"?>
<p:tagLst xmlns:a="http://schemas.openxmlformats.org/drawingml/2006/main" xmlns:r="http://schemas.openxmlformats.org/officeDocument/2006/relationships" xmlns:p="http://schemas.openxmlformats.org/presentationml/2006/main">
  <p:tag name="TEMPLAFYSLIDEID" val="637677913191084154"/>
</p:tagLst>
</file>

<file path=ppt/tags/tag5.xml><?xml version="1.0" encoding="utf-8"?>
<p:tagLst xmlns:a="http://schemas.openxmlformats.org/drawingml/2006/main" xmlns:r="http://schemas.openxmlformats.org/officeDocument/2006/relationships" xmlns:p="http://schemas.openxmlformats.org/presentationml/2006/main">
  <p:tag name="TEMPLAFYSLIDEID" val="637677913190771621"/>
</p:tagLst>
</file>

<file path=ppt/tags/tag6.xml><?xml version="1.0" encoding="utf-8"?>
<p:tagLst xmlns:a="http://schemas.openxmlformats.org/drawingml/2006/main" xmlns:r="http://schemas.openxmlformats.org/officeDocument/2006/relationships" xmlns:p="http://schemas.openxmlformats.org/presentationml/2006/main">
  <p:tag name="TEMPLAFYSLIDEID" val="637677913191084162"/>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NZ Widescreen.pptx" id="{A6ABA077-E012-4BC0-90BC-FE87823E0012}" vid="{6CD50EFB-D75B-432A-BC36-4B334BDD4E9F}"/>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NZ Widescreen.pptx" id="{A6ABA077-E012-4BC0-90BC-FE87823E0012}" vid="{A02E09F1-B695-4839-82C7-FE1F3EA06C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35D17AE88315488263068B3E9AB109" ma:contentTypeVersion="16" ma:contentTypeDescription="Create a new document." ma:contentTypeScope="" ma:versionID="06b3f2ebfe4484b169139b548e96c6d2">
  <xsd:schema xmlns:xsd="http://www.w3.org/2001/XMLSchema" xmlns:xs="http://www.w3.org/2001/XMLSchema" xmlns:p="http://schemas.microsoft.com/office/2006/metadata/properties" xmlns:ns2="4a70a801-bda1-428f-be30-326d06c2228d" xmlns:ns3="0cd43d87-f34c-4c71-8b3f-b7920c409735" targetNamespace="http://schemas.microsoft.com/office/2006/metadata/properties" ma:root="true" ma:fieldsID="4d9872a50747d845cd776b9793eac44f" ns2:_="" ns3:_="">
    <xsd:import namespace="4a70a801-bda1-428f-be30-326d06c2228d"/>
    <xsd:import namespace="0cd43d87-f34c-4c71-8b3f-b7920c4097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0a801-bda1-428f-be30-326d06c22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651f97-e0f7-4bf0-a41e-1dfb35f373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cd43d87-f34c-4c71-8b3f-b7920c4097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acaafce-e5cb-464d-9111-26ba9bdeef8d}" ma:internalName="TaxCatchAll" ma:showField="CatchAllData" ma:web="0cd43d87-f34c-4c71-8b3f-b7920c409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70a801-bda1-428f-be30-326d06c2228d">
      <Terms xmlns="http://schemas.microsoft.com/office/infopath/2007/PartnerControls"/>
    </lcf76f155ced4ddcb4097134ff3c332f>
    <TaxCatchAll xmlns="0cd43d87-f34c-4c71-8b3f-b7920c409735" xsi:nil="true"/>
  </documentManagement>
</p:properties>
</file>

<file path=customXml/itemProps1.xml><?xml version="1.0" encoding="utf-8"?>
<ds:datastoreItem xmlns:ds="http://schemas.openxmlformats.org/officeDocument/2006/customXml" ds:itemID="{3965C3EC-0D7C-4562-917B-46EC7E801D00}"/>
</file>

<file path=customXml/itemProps2.xml><?xml version="1.0" encoding="utf-8"?>
<ds:datastoreItem xmlns:ds="http://schemas.openxmlformats.org/officeDocument/2006/customXml" ds:itemID="{52E0F375-2DC9-4E6E-BD34-ADA62533887E}"/>
</file>

<file path=customXml/itemProps3.xml><?xml version="1.0" encoding="utf-8"?>
<ds:datastoreItem xmlns:ds="http://schemas.openxmlformats.org/officeDocument/2006/customXml" ds:itemID="{9395E867-ED49-462F-9EC8-8BCA2B4A6401}"/>
</file>

<file path=docProps/app.xml><?xml version="1.0" encoding="utf-8"?>
<Properties xmlns="http://schemas.openxmlformats.org/officeDocument/2006/extended-properties" xmlns:vt="http://schemas.openxmlformats.org/officeDocument/2006/docPropsVTypes">
  <Template>EY_widescreen_dark_presentation_2020_v1.6</Template>
  <TotalTime>303</TotalTime>
  <Words>1263</Words>
  <Application>Microsoft Office PowerPoint</Application>
  <PresentationFormat>Custom</PresentationFormat>
  <Paragraphs>148</Paragraphs>
  <Slides>10</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EYInterstate</vt:lpstr>
      <vt:lpstr>EYInterstate Light</vt:lpstr>
      <vt:lpstr>Georgia</vt:lpstr>
      <vt:lpstr>EY dark background</vt:lpstr>
      <vt:lpstr>EY light background</vt:lpstr>
      <vt:lpstr>GST changes for the industry</vt:lpstr>
      <vt:lpstr>Agenda</vt:lpstr>
      <vt:lpstr>GST treatment of domestic transportation</vt:lpstr>
      <vt:lpstr>GST treatment of ancillary transportation services</vt:lpstr>
      <vt:lpstr>Evidence for importers claiming import GST</vt:lpstr>
      <vt:lpstr>Recalculation of import GST following post importation events</vt:lpstr>
      <vt:lpstr>How brokers should be treating GST paid to Customs</vt:lpstr>
      <vt:lpstr>Other issues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 GST Changes</dc:title>
  <dc:creator>Karen Yang</dc:creator>
  <cp:keywords/>
  <cp:lastModifiedBy>Paul Smith</cp:lastModifiedBy>
  <cp:revision>8</cp:revision>
  <dcterms:created xsi:type="dcterms:W3CDTF">2022-09-18T20:51:22Z</dcterms:created>
  <dcterms:modified xsi:type="dcterms:W3CDTF">2022-09-21T02:24:46Z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2021-09-21T03:21:57.5425548</vt:lpwstr>
  </property>
  <property fmtid="{D5CDD505-2E9C-101B-9397-08002B2CF9AE}" pid="3" name="ContentTypeId">
    <vt:lpwstr>0x0101006435D17AE88315488263068B3E9AB109</vt:lpwstr>
  </property>
</Properties>
</file>